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7" r:id="rId2"/>
    <p:sldId id="341" r:id="rId3"/>
    <p:sldId id="340" r:id="rId4"/>
    <p:sldId id="257" r:id="rId5"/>
    <p:sldId id="299" r:id="rId6"/>
    <p:sldId id="326" r:id="rId7"/>
    <p:sldId id="342" r:id="rId8"/>
    <p:sldId id="294" r:id="rId9"/>
    <p:sldId id="323" r:id="rId10"/>
    <p:sldId id="328" r:id="rId11"/>
    <p:sldId id="329" r:id="rId12"/>
    <p:sldId id="330" r:id="rId13"/>
    <p:sldId id="331" r:id="rId14"/>
    <p:sldId id="293" r:id="rId15"/>
    <p:sldId id="296" r:id="rId16"/>
    <p:sldId id="290" r:id="rId17"/>
    <p:sldId id="291" r:id="rId18"/>
    <p:sldId id="304" r:id="rId19"/>
    <p:sldId id="306" r:id="rId20"/>
    <p:sldId id="332" r:id="rId21"/>
    <p:sldId id="303" r:id="rId22"/>
    <p:sldId id="301" r:id="rId23"/>
    <p:sldId id="302" r:id="rId24"/>
    <p:sldId id="286" r:id="rId25"/>
    <p:sldId id="333" r:id="rId26"/>
    <p:sldId id="334" r:id="rId27"/>
    <p:sldId id="287" r:id="rId28"/>
    <p:sldId id="288" r:id="rId29"/>
    <p:sldId id="335" r:id="rId30"/>
    <p:sldId id="346" r:id="rId31"/>
    <p:sldId id="337" r:id="rId32"/>
    <p:sldId id="344" r:id="rId33"/>
    <p:sldId id="345" r:id="rId34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321" autoAdjust="0"/>
  </p:normalViewPr>
  <p:slideViewPr>
    <p:cSldViewPr>
      <p:cViewPr varScale="1">
        <p:scale>
          <a:sx n="69" d="100"/>
          <a:sy n="69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66041-FAED-4903-ADA3-659AE13A1950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DFD1B-993C-4E82-8959-F98F6A9AAF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94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13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29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1B878-3603-441A-97E6-384E9212908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4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81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16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10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FD1B-993C-4E82-8959-F98F6A9AAF33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C:\Program%20Files\Physicon\Open%20Physics%202.5%20part%202\content\chapter3\section\paragraph7\images\3-7-3.gi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23.w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2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0.wmf"/><Relationship Id="rId5" Type="http://schemas.openxmlformats.org/officeDocument/2006/relationships/image" Target="../media/image38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bending-ligh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wave-interferenc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ЭЛЕКТРОДИНАМИКА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990600"/>
          </a:xfrm>
        </p:spPr>
        <p:txBody>
          <a:bodyPr>
            <a:no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</a:p>
          <a:p>
            <a:r>
              <a:rPr lang="en-US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M.F.Raxmatullaeva</a:t>
            </a:r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0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6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562600"/>
            <a:ext cx="1066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ru-RU" sz="2800" b="1" i="0" u="none" strike="noStrike" kern="1200" cap="none" spc="0" normalizeH="0" baseline="0" noProof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19400" y="304800"/>
            <a:ext cx="6019800" cy="2438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all" spc="0" normalizeH="0" baseline="0" noProof="0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+mn-lt"/>
                <a:ea typeface="+mn-ea"/>
                <a:cs typeface="+mn-cs"/>
              </a:rPr>
              <a:t>Optika</a:t>
            </a:r>
            <a:endParaRPr kumimoji="0" lang="ru-RU" sz="4400" b="1" i="0" u="none" strike="noStrike" kern="1200" cap="all" spc="0" normalizeH="0" baseline="0" noProof="0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21468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/>
          <p:nvPr/>
        </p:nvSpPr>
        <p:spPr>
          <a:xfrm rot="19702281">
            <a:off x="1400499" y="1544495"/>
            <a:ext cx="10668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 rot="1346111">
            <a:off x="1641401" y="2383220"/>
            <a:ext cx="9906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7" name="Полилиния 6"/>
          <p:cNvSpPr/>
          <p:nvPr/>
        </p:nvSpPr>
        <p:spPr>
          <a:xfrm rot="5246162">
            <a:off x="723439" y="2718785"/>
            <a:ext cx="9906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Полилиния 7"/>
          <p:cNvSpPr/>
          <p:nvPr/>
        </p:nvSpPr>
        <p:spPr>
          <a:xfrm rot="17527494">
            <a:off x="925298" y="1203791"/>
            <a:ext cx="10668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9" name="Полилиния 8"/>
          <p:cNvSpPr/>
          <p:nvPr/>
        </p:nvSpPr>
        <p:spPr>
          <a:xfrm rot="3034702">
            <a:off x="1273906" y="2709262"/>
            <a:ext cx="9906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1752600" y="1828800"/>
            <a:ext cx="9906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85800" y="1600200"/>
            <a:ext cx="1219200" cy="1219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atom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00600" y="228600"/>
            <a:ext cx="4114800" cy="1981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Atomlarınıń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bólek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qısqa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impulske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uqsas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úzik-úzik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nurlanıwı</a:t>
            </a:r>
            <a:r>
              <a:rPr lang="en-US" sz="2400" b="1" dirty="0" smtClean="0">
                <a:solidFill>
                  <a:prstClr val="black"/>
                </a:solidFill>
              </a:rPr>
              <a:t> – </a:t>
            </a:r>
            <a:r>
              <a:rPr lang="en-US" sz="2400" b="1" i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sisteması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ataladı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786314" y="2285992"/>
            <a:ext cx="41148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Nurlanıw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l-GR" sz="2400" b="1" i="1" dirty="0" smtClean="0">
                <a:solidFill>
                  <a:prstClr val="black"/>
                </a:solidFill>
              </a:rPr>
              <a:t>τ</a:t>
            </a:r>
            <a:r>
              <a:rPr lang="ru-RU" sz="2400" b="1" i="1" dirty="0" smtClean="0">
                <a:solidFill>
                  <a:prstClr val="black"/>
                </a:solidFill>
              </a:rPr>
              <a:t> </a:t>
            </a:r>
            <a:r>
              <a:rPr lang="ru-RU" sz="2400" b="1" dirty="0" smtClean="0">
                <a:solidFill>
                  <a:prstClr val="black"/>
                </a:solidFill>
              </a:rPr>
              <a:t>= 10</a:t>
            </a:r>
            <a:r>
              <a:rPr lang="ru-RU" sz="2400" b="1" baseline="30000" dirty="0" smtClean="0">
                <a:solidFill>
                  <a:prstClr val="black"/>
                </a:solidFill>
              </a:rPr>
              <a:t>-8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</a:rPr>
              <a:t>s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786314" y="3214686"/>
            <a:ext cx="4114800" cy="11335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Bir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sistemanıń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ortasha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dawam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etetuǵın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</a:t>
            </a:r>
            <a:r>
              <a:rPr lang="en-US" sz="2400" b="1" dirty="0" smtClean="0">
                <a:solidFill>
                  <a:prstClr val="black"/>
                </a:solidFill>
              </a:rPr>
              <a:t> – </a:t>
            </a:r>
            <a:r>
              <a:rPr lang="en-US" sz="2400" b="1" i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waqtı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ataladı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214942" y="4429132"/>
            <a:ext cx="3700458" cy="21240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lenta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dawamında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saqlanıp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nurlanıw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waqtınan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artıq</a:t>
            </a:r>
            <a:r>
              <a:rPr lang="en-US" sz="2400" b="1" dirty="0" smtClean="0">
                <a:solidFill>
                  <a:prstClr val="black"/>
                </a:solidFill>
              </a:rPr>
              <a:t> bola </a:t>
            </a:r>
            <a:r>
              <a:rPr lang="en-US" sz="2400" b="1" dirty="0" err="1" smtClean="0">
                <a:solidFill>
                  <a:prstClr val="black"/>
                </a:solidFill>
              </a:rPr>
              <a:t>almaydı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7" name="Стрелка вниз 16"/>
          <p:cNvSpPr/>
          <p:nvPr/>
        </p:nvSpPr>
        <p:spPr>
          <a:xfrm>
            <a:off x="285720" y="3571876"/>
            <a:ext cx="2133600" cy="762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04800" y="4357694"/>
            <a:ext cx="4767266" cy="219550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Qálegen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nomonoxromatikalıq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tolqınların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bir-biriniń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ornın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alatuǵın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bir-birine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bolmaǵan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garmonikalıq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sistemalar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kompleksinen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ibarat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esaplaw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múmkin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6" name="Полилиния 15"/>
          <p:cNvSpPr/>
          <p:nvPr/>
        </p:nvSpPr>
        <p:spPr>
          <a:xfrm>
            <a:off x="1676400" y="2286000"/>
            <a:ext cx="990600" cy="412376"/>
          </a:xfrm>
          <a:custGeom>
            <a:avLst/>
            <a:gdLst>
              <a:gd name="connsiteX0" fmla="*/ 0 w 4773706"/>
              <a:gd name="connsiteY0" fmla="*/ 4482 h 1402976"/>
              <a:gd name="connsiteX1" fmla="*/ 672353 w 4773706"/>
              <a:gd name="connsiteY1" fmla="*/ 1389529 h 1402976"/>
              <a:gd name="connsiteX2" fmla="*/ 1358153 w 4773706"/>
              <a:gd name="connsiteY2" fmla="*/ 4482 h 1402976"/>
              <a:gd name="connsiteX3" fmla="*/ 2043953 w 4773706"/>
              <a:gd name="connsiteY3" fmla="*/ 1402976 h 1402976"/>
              <a:gd name="connsiteX4" fmla="*/ 2729753 w 4773706"/>
              <a:gd name="connsiteY4" fmla="*/ 4482 h 1402976"/>
              <a:gd name="connsiteX5" fmla="*/ 3415553 w 4773706"/>
              <a:gd name="connsiteY5" fmla="*/ 1376082 h 1402976"/>
              <a:gd name="connsiteX6" fmla="*/ 4101353 w 4773706"/>
              <a:gd name="connsiteY6" fmla="*/ 17929 h 1402976"/>
              <a:gd name="connsiteX7" fmla="*/ 4773706 w 4773706"/>
              <a:gd name="connsiteY7" fmla="*/ 1389529 h 1402976"/>
              <a:gd name="connsiteX8" fmla="*/ 4773706 w 4773706"/>
              <a:gd name="connsiteY8" fmla="*/ 1389529 h 140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06" h="1402976">
                <a:moveTo>
                  <a:pt x="0" y="4482"/>
                </a:moveTo>
                <a:cubicBezTo>
                  <a:pt x="222997" y="697005"/>
                  <a:pt x="445994" y="1389529"/>
                  <a:pt x="672353" y="1389529"/>
                </a:cubicBezTo>
                <a:cubicBezTo>
                  <a:pt x="898712" y="1389529"/>
                  <a:pt x="1129553" y="2241"/>
                  <a:pt x="1358153" y="4482"/>
                </a:cubicBezTo>
                <a:cubicBezTo>
                  <a:pt x="1586753" y="6723"/>
                  <a:pt x="1815353" y="1402976"/>
                  <a:pt x="2043953" y="1402976"/>
                </a:cubicBezTo>
                <a:cubicBezTo>
                  <a:pt x="2272553" y="1402976"/>
                  <a:pt x="2501153" y="8964"/>
                  <a:pt x="2729753" y="4482"/>
                </a:cubicBezTo>
                <a:cubicBezTo>
                  <a:pt x="2958353" y="0"/>
                  <a:pt x="3186953" y="1373841"/>
                  <a:pt x="3415553" y="1376082"/>
                </a:cubicBezTo>
                <a:cubicBezTo>
                  <a:pt x="3644153" y="1378323"/>
                  <a:pt x="3874994" y="15688"/>
                  <a:pt x="4101353" y="17929"/>
                </a:cubicBezTo>
                <a:cubicBezTo>
                  <a:pt x="4327712" y="20170"/>
                  <a:pt x="4773706" y="1389529"/>
                  <a:pt x="4773706" y="1389529"/>
                </a:cubicBezTo>
                <a:lnTo>
                  <a:pt x="4773706" y="1389529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9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3.33333E-6 L 0.09166 -0.2888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0" y="-144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167 -0.36667 " pathEditMode="relative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8166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0"/>
                            </p:stCondLst>
                            <p:childTnLst>
                              <p:par>
                                <p:cTn id="48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81667 0 " pathEditMode="relative" ptsTypes="AA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0" presetClass="path" presetSubtype="0" repeatCount="indefinite" accel="50000" decel="50000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-2.59259E-6 L 0.85 0.42222 " pathEditMode="relative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" presetID="0" presetClass="path" presetSubtype="0" repeatCount="indefinite" accel="50000" decel="50000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11111E-6 -3.33333E-6 L 0.41667 0.71111 " pathEditMode="relative" ptsTypes="AA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2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0"/>
                            </p:stCondLst>
                            <p:childTnLst>
                              <p:par>
                                <p:cTn id="76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834 0.66666 " pathEditMode="relative" ptsTypes="AA">
                                      <p:cBhvr>
                                        <p:cTn id="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000"/>
                            </p:stCondLst>
                            <p:childTnLst>
                              <p:par>
                                <p:cTn id="8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0"/>
                            </p:stCondLst>
                            <p:childTnLst>
                              <p:par>
                                <p:cTn id="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4" grpId="0" animBg="1"/>
      <p:bldP spid="4" grpId="1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6" grpId="0" animBg="1"/>
      <p:bldP spid="16" grpId="1" animBg="1"/>
      <p:bldP spid="1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3581400" y="5791200"/>
            <a:ext cx="19812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04800" y="228600"/>
            <a:ext cx="8610600" cy="170020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interferenciyası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baqlanıwı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shárti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olardıń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kogerentliginde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yaǵnıy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neshe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terbelmeli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procesleriniń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waqıt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boyınsha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keńislikte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bir-birine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muwapıq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túrde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keshiwi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esaplanadı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4800" y="2000240"/>
            <a:ext cx="8610600" cy="89536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Bir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sistemanıń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ortasha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dawam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etetuǵın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</a:t>
            </a:r>
            <a:r>
              <a:rPr lang="ru-RU" sz="2400" b="1" dirty="0" smtClean="0">
                <a:solidFill>
                  <a:prstClr val="black"/>
                </a:solidFill>
              </a:rPr>
              <a:t>  – </a:t>
            </a:r>
            <a:r>
              <a:rPr lang="en-US" sz="2400" b="1" i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waqtı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ataladı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 smtClean="0">
              <a:solidFill>
                <a:prstClr val="black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66700" y="3124200"/>
            <a:ext cx="861060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Interferenciya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hádiysesin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imkanın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beretuǵın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eki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dereginiń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ólshemleri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ózara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jaylasıwı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keńislikli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ataladı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42900" y="4495800"/>
            <a:ext cx="8458200" cy="1219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Keńislikli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uzınlıǵı</a:t>
            </a:r>
            <a:r>
              <a:rPr lang="en-US" sz="2400" b="1" dirty="0" smtClean="0">
                <a:solidFill>
                  <a:prstClr val="black"/>
                </a:solidFill>
              </a:rPr>
              <a:t> (</a:t>
            </a:r>
            <a:r>
              <a:rPr lang="en-US" sz="2400" b="1" dirty="0" err="1" smtClean="0">
                <a:solidFill>
                  <a:prstClr val="black"/>
                </a:solidFill>
              </a:rPr>
              <a:t>yaki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kogerentlik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radiusı</a:t>
            </a:r>
            <a:r>
              <a:rPr lang="en-US" sz="2400" b="1" dirty="0" smtClean="0">
                <a:solidFill>
                  <a:prstClr val="black"/>
                </a:solidFill>
              </a:rPr>
              <a:t>) </a:t>
            </a:r>
            <a:r>
              <a:rPr lang="en-US" sz="2400" b="1" dirty="0" err="1" smtClean="0">
                <a:solidFill>
                  <a:prstClr val="black"/>
                </a:solidFill>
              </a:rPr>
              <a:t>dep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kóndeleń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baǵıtta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tarqalıwdıń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maksimal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aralıǵına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aytıladı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sz="2400" dirty="0">
              <a:solidFill>
                <a:prstClr val="white"/>
              </a:solidFill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22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787870"/>
              </p:ext>
            </p:extLst>
          </p:nvPr>
        </p:nvGraphicFramePr>
        <p:xfrm>
          <a:off x="3719513" y="5791200"/>
          <a:ext cx="1630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Уравнение" r:id="rId4" imgW="685800" imgH="419040" progId="Equation.3">
                  <p:embed/>
                </p:oleObj>
              </mc:Choice>
              <mc:Fallback>
                <p:oleObj name="Уравнение" r:id="rId4" imgW="685800" imgH="41904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5791200"/>
                        <a:ext cx="1630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9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0" y="2209800"/>
            <a:ext cx="9144000" cy="1371599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 err="1" smtClean="0"/>
              <a:t>derekten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shıqqan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monoxromatikalıq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jaqtılıq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tolqın</a:t>
            </a:r>
            <a:r>
              <a:rPr lang="en-US" sz="9600" b="1" dirty="0" smtClean="0"/>
              <a:t> </a:t>
            </a:r>
            <a:r>
              <a:rPr lang="en-US" sz="9600" b="1" i="1" dirty="0" smtClean="0"/>
              <a:t>S </a:t>
            </a:r>
            <a:r>
              <a:rPr lang="en-US" sz="9600" b="1" dirty="0" smtClean="0"/>
              <a:t>tar </a:t>
            </a:r>
            <a:r>
              <a:rPr lang="en-US" sz="9600" b="1" dirty="0" err="1" smtClean="0"/>
              <a:t>sańlaqlı</a:t>
            </a:r>
            <a:r>
              <a:rPr lang="en-US" sz="9600" b="1" dirty="0" smtClean="0"/>
              <a:t>   </a:t>
            </a:r>
          </a:p>
          <a:p>
            <a:pPr>
              <a:buNone/>
            </a:pPr>
            <a:r>
              <a:rPr lang="en-US" sz="9600" b="1" dirty="0" smtClean="0"/>
              <a:t>     1 </a:t>
            </a:r>
            <a:r>
              <a:rPr lang="en-US" sz="9600" b="1" dirty="0" err="1" smtClean="0"/>
              <a:t>ekranǵa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túsedi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hám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onnan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ótip</a:t>
            </a:r>
            <a:r>
              <a:rPr lang="en-US" sz="9600" b="1" dirty="0" smtClean="0"/>
              <a:t> </a:t>
            </a:r>
            <a:r>
              <a:rPr lang="uz-Cyrl-UZ" sz="9600" b="1" i="1" dirty="0"/>
              <a:t>S</a:t>
            </a:r>
            <a:r>
              <a:rPr lang="uz-Cyrl-UZ" sz="9600" b="1" baseline="-25000" dirty="0"/>
              <a:t>1</a:t>
            </a:r>
            <a:r>
              <a:rPr lang="uz-Cyrl-UZ" sz="9600" b="1" dirty="0"/>
              <a:t> </a:t>
            </a:r>
            <a:r>
              <a:rPr lang="en-US" sz="9600" b="1" dirty="0" err="1" smtClean="0"/>
              <a:t>hám</a:t>
            </a:r>
            <a:r>
              <a:rPr lang="uz-Cyrl-UZ" sz="9600" b="1" dirty="0" smtClean="0"/>
              <a:t> </a:t>
            </a:r>
            <a:r>
              <a:rPr lang="uz-Cyrl-UZ" sz="9600" b="1" i="1" dirty="0" smtClean="0"/>
              <a:t>S</a:t>
            </a:r>
            <a:r>
              <a:rPr lang="uz-Cyrl-UZ" sz="9600" b="1" baseline="-25000" dirty="0" smtClean="0"/>
              <a:t>2</a:t>
            </a:r>
            <a:r>
              <a:rPr lang="en-US" sz="9600" b="1" baseline="-25000" dirty="0" smtClean="0"/>
              <a:t> </a:t>
            </a:r>
            <a:r>
              <a:rPr lang="en-US" sz="9600" b="1" dirty="0" err="1" smtClean="0"/>
              <a:t>sańlaqlı</a:t>
            </a:r>
            <a:r>
              <a:rPr lang="en-US" sz="9600" b="1" dirty="0" smtClean="0"/>
              <a:t> 2 </a:t>
            </a:r>
            <a:r>
              <a:rPr lang="en-US" sz="9600" b="1" dirty="0" err="1" smtClean="0"/>
              <a:t>ekranǵa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ótedi</a:t>
            </a:r>
            <a:r>
              <a:rPr lang="en-US" sz="9600" b="1" dirty="0" smtClean="0"/>
              <a:t>.</a:t>
            </a:r>
            <a:r>
              <a:rPr lang="en-US" sz="9600" b="1" baseline="-25000" dirty="0" smtClean="0"/>
              <a:t> </a:t>
            </a:r>
            <a:endParaRPr lang="ru-RU" sz="9600" b="1" i="1" dirty="0" smtClean="0"/>
          </a:p>
          <a:p>
            <a:pPr>
              <a:buNone/>
            </a:pPr>
            <a:r>
              <a:rPr lang="ru-RU" sz="2600" dirty="0" smtClean="0"/>
              <a:t> </a:t>
            </a:r>
            <a:endParaRPr lang="ru-RU" sz="26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0" y="3429000"/>
            <a:ext cx="4419600" cy="32004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uz-Cyrl-UZ" sz="2600" dirty="0" smtClean="0"/>
          </a:p>
          <a:p>
            <a:r>
              <a:rPr lang="en-US" sz="9600" b="1" dirty="0" err="1" smtClean="0"/>
              <a:t>Bul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eki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sańlaq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kogerent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tolqınlar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deregi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esaplanadı</a:t>
            </a:r>
            <a:r>
              <a:rPr lang="en-US" sz="9600" b="1" dirty="0" smtClean="0"/>
              <a:t>.</a:t>
            </a:r>
            <a:endParaRPr lang="ru-RU" sz="9600" b="1" dirty="0" smtClean="0"/>
          </a:p>
          <a:p>
            <a:r>
              <a:rPr lang="uz-Cyrl-UZ" sz="9600" b="1" i="1" dirty="0" smtClean="0"/>
              <a:t>S</a:t>
            </a:r>
            <a:r>
              <a:rPr lang="uz-Cyrl-UZ" sz="9600" b="1" baseline="-25000" dirty="0" smtClean="0"/>
              <a:t>1</a:t>
            </a:r>
            <a:r>
              <a:rPr lang="uz-Cyrl-UZ" sz="9600" b="1" dirty="0" smtClean="0"/>
              <a:t> </a:t>
            </a:r>
            <a:r>
              <a:rPr lang="en-US" sz="9600" b="1" dirty="0" err="1" smtClean="0"/>
              <a:t>hám</a:t>
            </a:r>
            <a:r>
              <a:rPr lang="uz-Cyrl-UZ" sz="9600" b="1" dirty="0" smtClean="0"/>
              <a:t> </a:t>
            </a:r>
            <a:r>
              <a:rPr lang="uz-Cyrl-UZ" sz="9600" b="1" i="1" dirty="0" smtClean="0"/>
              <a:t>S</a:t>
            </a:r>
            <a:r>
              <a:rPr lang="uz-Cyrl-UZ" sz="9600" b="1" baseline="-25000" dirty="0" smtClean="0"/>
              <a:t>2</a:t>
            </a:r>
            <a:r>
              <a:rPr lang="uz-Cyrl-UZ" sz="9600" b="1" dirty="0" smtClean="0"/>
              <a:t> </a:t>
            </a:r>
            <a:r>
              <a:rPr lang="en-US" sz="9600" b="1" dirty="0" err="1" smtClean="0"/>
              <a:t>sańlaqtan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shıqqan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kogerent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tolqınlar</a:t>
            </a:r>
            <a:r>
              <a:rPr lang="uz-Cyrl-UZ" sz="9600" b="1" dirty="0" smtClean="0"/>
              <a:t> </a:t>
            </a:r>
            <a:r>
              <a:rPr lang="en-US" sz="9600" b="1" i="1" dirty="0" smtClean="0"/>
              <a:t>E</a:t>
            </a:r>
            <a:r>
              <a:rPr lang="uz-Cyrl-UZ" sz="9600" b="1" dirty="0" smtClean="0"/>
              <a:t> </a:t>
            </a:r>
            <a:r>
              <a:rPr lang="en-US" sz="9600" b="1" dirty="0" err="1" smtClean="0"/>
              <a:t>ekranda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bir-biriniń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ústine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túsip</a:t>
            </a:r>
            <a:r>
              <a:rPr lang="en-US" sz="9600" b="1" dirty="0" smtClean="0"/>
              <a:t> sol </a:t>
            </a:r>
            <a:r>
              <a:rPr lang="en-US" sz="9600" b="1" dirty="0" err="1" smtClean="0"/>
              <a:t>tarawda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interferenciya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kórinisin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payda</a:t>
            </a:r>
            <a:r>
              <a:rPr lang="en-US" sz="9600" b="1" dirty="0" smtClean="0"/>
              <a:t> </a:t>
            </a:r>
            <a:r>
              <a:rPr lang="en-US" sz="9600" b="1" dirty="0" err="1" smtClean="0"/>
              <a:t>etedi</a:t>
            </a:r>
            <a:r>
              <a:rPr lang="en-US" sz="9600" b="1" dirty="0" smtClean="0"/>
              <a:t>.</a:t>
            </a:r>
            <a:endParaRPr lang="en-US" sz="9600" b="1" dirty="0"/>
          </a:p>
          <a:p>
            <a:endParaRPr lang="en-US" sz="9600" b="1" dirty="0" smtClean="0"/>
          </a:p>
          <a:p>
            <a:endParaRPr lang="uz-Cyrl-UZ" sz="9600" b="1" dirty="0" smtClean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52400" y="0"/>
            <a:ext cx="8763000" cy="1981200"/>
          </a:xfrm>
          <a:prstGeom prst="roundRect">
            <a:avLst>
              <a:gd name="adj" fmla="val 3060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Eki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kogerent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tolqınları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biri-biriniń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ústine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túskende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ru-RU" sz="2400" b="1" dirty="0" smtClean="0">
                <a:solidFill>
                  <a:prstClr val="black"/>
                </a:solidFill>
              </a:rPr>
              <a:t>а</a:t>
            </a:r>
            <a:r>
              <a:rPr lang="en-US" sz="2400" b="1" dirty="0" err="1" smtClean="0">
                <a:solidFill>
                  <a:prstClr val="black"/>
                </a:solidFill>
              </a:rPr>
              <a:t>ǵımınıń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keńisliktegi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qayta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bólistiriliwi</a:t>
            </a:r>
            <a:r>
              <a:rPr lang="en-US" sz="2400" b="1" dirty="0" smtClean="0">
                <a:solidFill>
                  <a:prstClr val="black"/>
                </a:solidFill>
              </a:rPr>
              <a:t> – </a:t>
            </a:r>
            <a:r>
              <a:rPr lang="en-US" sz="2400" b="1" i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tolqınınıń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interferenciyası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baqlanıp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ayrım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noqatlarda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jedelliginiń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maksimumı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basqa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noqatlarda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minimumı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baqlanadı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6" name="Picture 2" descr="C:\Program Files\Physicon\Open Physics 2.5 part 2\content\chapter3\section\paragraph7\images\3-7-3.gif"/>
          <p:cNvPicPr>
            <a:picLocks noChangeAspect="1" noChangeArrowheads="1"/>
          </p:cNvPicPr>
          <p:nvPr/>
        </p:nvPicPr>
        <p:blipFill>
          <a:blip r:embed="rId3" r:link="rId4" cstate="print">
            <a:lum contrast="24000"/>
          </a:blip>
          <a:srcRect/>
          <a:stretch>
            <a:fillRect/>
          </a:stretch>
        </p:blipFill>
        <p:spPr bwMode="auto">
          <a:xfrm>
            <a:off x="4419600" y="3276600"/>
            <a:ext cx="4482669" cy="308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6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92186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228600"/>
                  <a:ext cx="8204200" cy="6477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674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52400" y="152400"/>
            <a:ext cx="8763000" cy="76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</a:rPr>
              <a:t>М </a:t>
            </a:r>
            <a:r>
              <a:rPr lang="en-US" sz="2800" b="1" dirty="0" err="1" smtClean="0">
                <a:solidFill>
                  <a:schemeClr val="tx1"/>
                </a:solidFill>
              </a:rPr>
              <a:t>noqatta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terbelislerdi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júzege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keltiriwshi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eki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tegis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teńlemesi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5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664502"/>
              </p:ext>
            </p:extLst>
          </p:nvPr>
        </p:nvGraphicFramePr>
        <p:xfrm>
          <a:off x="1052513" y="990600"/>
          <a:ext cx="64897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6" name="Формула" r:id="rId4" imgW="2908300" imgH="482600" progId="Equation.3">
                  <p:embed/>
                </p:oleObj>
              </mc:Choice>
              <mc:Fallback>
                <p:oleObj name="Формула" r:id="rId4" imgW="2908300" imgH="482600" progId="Equation.3">
                  <p:embed/>
                  <p:pic>
                    <p:nvPicPr>
                      <p:cNvPr id="0" name="Picture 8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990600"/>
                        <a:ext cx="64897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67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66700" y="2057400"/>
            <a:ext cx="8610600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Juwmaqlawshı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terbelis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amplitudası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981200" y="2777359"/>
          <a:ext cx="4724400" cy="65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7" name="Формула" r:id="rId6" imgW="1676400" imgH="228600" progId="Equation.3">
                  <p:embed/>
                </p:oleObj>
              </mc:Choice>
              <mc:Fallback>
                <p:oleObj name="Формула" r:id="rId6" imgW="1676400" imgH="228600" progId="Equation.3">
                  <p:embed/>
                  <p:pic>
                    <p:nvPicPr>
                      <p:cNvPr id="0" name="Picture 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777359"/>
                        <a:ext cx="4724400" cy="6516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кругленный прямоугольник 8"/>
          <p:cNvSpPr/>
          <p:nvPr/>
        </p:nvSpPr>
        <p:spPr>
          <a:xfrm>
            <a:off x="304800" y="3429000"/>
            <a:ext cx="8534400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Juwmaqlawshı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jedelligi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262188" y="4021138"/>
          <a:ext cx="431482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8" name="Equation" r:id="rId8" imgW="1562100" imgH="266700" progId="">
                  <p:embed/>
                </p:oleObj>
              </mc:Choice>
              <mc:Fallback>
                <p:oleObj name="Equation" r:id="rId8" imgW="1562100" imgH="266700" progId="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4021138"/>
                        <a:ext cx="4314825" cy="757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66700" y="4800600"/>
            <a:ext cx="8610600" cy="182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 smtClean="0">
              <a:solidFill>
                <a:schemeClr val="tx1"/>
              </a:solidFill>
            </a:endParaRPr>
          </a:p>
          <a:p>
            <a:pPr algn="ctr"/>
            <a:r>
              <a:rPr lang="ru-RU" sz="2800" b="1" dirty="0" smtClean="0">
                <a:solidFill>
                  <a:schemeClr val="tx1"/>
                </a:solidFill>
              </a:rPr>
              <a:t>М </a:t>
            </a:r>
            <a:r>
              <a:rPr lang="en-US" sz="2800" b="1" dirty="0" err="1" smtClean="0">
                <a:solidFill>
                  <a:schemeClr val="tx1"/>
                </a:solidFill>
              </a:rPr>
              <a:t>noqatqa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shekemgi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birinshi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</a:t>
            </a:r>
            <a:r>
              <a:rPr lang="ru-RU" sz="2800" b="1" dirty="0" smtClean="0">
                <a:solidFill>
                  <a:schemeClr val="tx1"/>
                </a:solidFill>
              </a:rPr>
              <a:t>            </a:t>
            </a:r>
            <a:r>
              <a:rPr lang="en-US" sz="2800" b="1" dirty="0" err="1" smtClean="0">
                <a:solidFill>
                  <a:schemeClr val="tx1"/>
                </a:solidFill>
              </a:rPr>
              <a:t>sındırıw</a:t>
            </a:r>
            <a:r>
              <a:rPr lang="ru-RU" sz="2800" b="1" dirty="0" smtClean="0">
                <a:solidFill>
                  <a:schemeClr val="tx1"/>
                </a:solidFill>
              </a:rPr>
              <a:t> 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kórsetkishli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ortalıqta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</a:rPr>
              <a:t>            </a:t>
            </a:r>
            <a:r>
              <a:rPr lang="en-US" sz="2800" b="1" dirty="0" err="1" smtClean="0">
                <a:solidFill>
                  <a:schemeClr val="tx1"/>
                </a:solidFill>
              </a:rPr>
              <a:t>fazalıq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tezlik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penen</a:t>
            </a:r>
            <a:r>
              <a:rPr lang="ru-RU" sz="2800" b="1" dirty="0" smtClean="0">
                <a:solidFill>
                  <a:schemeClr val="tx1"/>
                </a:solidFill>
              </a:rPr>
              <a:t>                </a:t>
            </a:r>
            <a:r>
              <a:rPr lang="en-US" sz="2800" b="1" dirty="0" err="1" smtClean="0">
                <a:solidFill>
                  <a:schemeClr val="tx1"/>
                </a:solidFill>
              </a:rPr>
              <a:t>jol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basadı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ekinshi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bolsa</a:t>
            </a:r>
            <a:r>
              <a:rPr lang="ru-RU" sz="2800" b="1" dirty="0" smtClean="0">
                <a:solidFill>
                  <a:schemeClr val="tx1"/>
                </a:solidFill>
              </a:rPr>
              <a:t>,          </a:t>
            </a:r>
            <a:r>
              <a:rPr lang="en-US" sz="2800" b="1" dirty="0" smtClean="0">
                <a:solidFill>
                  <a:schemeClr val="tx1"/>
                </a:solidFill>
              </a:rPr>
              <a:t>  </a:t>
            </a:r>
            <a:r>
              <a:rPr lang="en-US" sz="2800" b="1" dirty="0" err="1" smtClean="0">
                <a:solidFill>
                  <a:schemeClr val="tx1"/>
                </a:solidFill>
              </a:rPr>
              <a:t>ortalıqta</a:t>
            </a:r>
            <a:r>
              <a:rPr lang="ru-RU" sz="2800" b="1" dirty="0" smtClean="0">
                <a:solidFill>
                  <a:schemeClr val="tx1"/>
                </a:solidFill>
              </a:rPr>
              <a:t>                  </a:t>
            </a:r>
            <a:r>
              <a:rPr lang="en-US" sz="2800" b="1" dirty="0" err="1" smtClean="0">
                <a:solidFill>
                  <a:schemeClr val="tx1"/>
                </a:solidFill>
              </a:rPr>
              <a:t>fazalıq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tezlik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penen</a:t>
            </a:r>
            <a:r>
              <a:rPr lang="ru-RU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    </a:t>
            </a:r>
            <a:r>
              <a:rPr lang="ru-RU" sz="2800" b="1" dirty="0" smtClean="0">
                <a:solidFill>
                  <a:schemeClr val="tx1"/>
                </a:solidFill>
              </a:rPr>
              <a:t>         </a:t>
            </a:r>
            <a:r>
              <a:rPr lang="en-US" sz="2800" b="1" dirty="0" err="1" smtClean="0">
                <a:solidFill>
                  <a:schemeClr val="tx1"/>
                </a:solidFill>
              </a:rPr>
              <a:t>jol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basadı</a:t>
            </a:r>
            <a:r>
              <a:rPr lang="ru-RU" sz="28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ru-RU" sz="2800" b="1" dirty="0" smtClean="0">
              <a:solidFill>
                <a:schemeClr val="tx1"/>
              </a:solidFill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602" name="Object 26"/>
          <p:cNvGraphicFramePr>
            <a:graphicFrameLocks noChangeAspect="1"/>
          </p:cNvGraphicFramePr>
          <p:nvPr/>
        </p:nvGraphicFramePr>
        <p:xfrm>
          <a:off x="6286512" y="4714884"/>
          <a:ext cx="5334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69" name="Формула" r:id="rId10" imgW="152268" imgH="215713" progId="Equation.3">
                  <p:embed/>
                </p:oleObj>
              </mc:Choice>
              <mc:Fallback>
                <p:oleObj name="Формула" r:id="rId10" imgW="152268" imgH="215713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4714884"/>
                        <a:ext cx="533400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533400" y="5486400"/>
          <a:ext cx="46037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0" name="Формула" r:id="rId12" imgW="126780" imgH="215526" progId="Equation.3">
                  <p:embed/>
                </p:oleObj>
              </mc:Choice>
              <mc:Fallback>
                <p:oleObj name="Формула" r:id="rId12" imgW="126780" imgH="215526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86400"/>
                        <a:ext cx="46037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60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824653"/>
              </p:ext>
            </p:extLst>
          </p:nvPr>
        </p:nvGraphicFramePr>
        <p:xfrm>
          <a:off x="4286248" y="5143512"/>
          <a:ext cx="5257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1" name="Формула" r:id="rId14" imgW="164885" imgH="215619" progId="Equation.3">
                  <p:embed/>
                </p:oleObj>
              </mc:Choice>
              <mc:Fallback>
                <p:oleObj name="Формула" r:id="rId14" imgW="164885" imgH="215619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48" y="5143512"/>
                        <a:ext cx="52578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404037"/>
              </p:ext>
            </p:extLst>
          </p:nvPr>
        </p:nvGraphicFramePr>
        <p:xfrm>
          <a:off x="5943600" y="5562600"/>
          <a:ext cx="57785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2" name="Формула" r:id="rId16" imgW="164885" imgH="215619" progId="Equation.3">
                  <p:embed/>
                </p:oleObj>
              </mc:Choice>
              <mc:Fallback>
                <p:oleObj name="Формула" r:id="rId16" imgW="164885" imgH="215619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562600"/>
                        <a:ext cx="577850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177028"/>
              </p:ext>
            </p:extLst>
          </p:nvPr>
        </p:nvGraphicFramePr>
        <p:xfrm>
          <a:off x="4857752" y="5929330"/>
          <a:ext cx="50641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3" name="Формула" r:id="rId18" imgW="139579" imgH="215713" progId="Equation.3">
                  <p:embed/>
                </p:oleObj>
              </mc:Choice>
              <mc:Fallback>
                <p:oleObj name="Формула" r:id="rId18" imgW="139579" imgH="215713" progId="Equation.3">
                  <p:embed/>
                  <p:pic>
                    <p:nvPicPr>
                      <p:cNvPr id="0" name="Picture 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929330"/>
                        <a:ext cx="506413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526552"/>
              </p:ext>
            </p:extLst>
          </p:nvPr>
        </p:nvGraphicFramePr>
        <p:xfrm>
          <a:off x="1143000" y="5982346"/>
          <a:ext cx="533400" cy="64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4" name="Формула" r:id="rId20" imgW="177569" imgH="215619" progId="Equation.3">
                  <p:embed/>
                </p:oleObj>
              </mc:Choice>
              <mc:Fallback>
                <p:oleObj name="Формула" r:id="rId20" imgW="177569" imgH="215619" progId="Equation.3">
                  <p:embed/>
                  <p:pic>
                    <p:nvPicPr>
                      <p:cNvPr id="0" name="Picture 8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982346"/>
                        <a:ext cx="533400" cy="6470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14300" y="2209800"/>
            <a:ext cx="8915400" cy="1219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Berilgen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ortalıqtaǵı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joldıń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geometriyalıq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uzınlıǵın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ortalıqtıń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sındırıw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kórsetkishine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kóbeymesi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joldıń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optikalıq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u</a:t>
            </a:r>
            <a:r>
              <a:rPr lang="en-US" sz="2400" b="1" dirty="0" err="1" smtClean="0">
                <a:solidFill>
                  <a:schemeClr val="tx1"/>
                </a:solidFill>
              </a:rPr>
              <a:t>zınlıǵı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9153" name="Object 1"/>
          <p:cNvGraphicFramePr>
            <a:graphicFrameLocks noChangeAspect="1"/>
          </p:cNvGraphicFramePr>
          <p:nvPr/>
        </p:nvGraphicFramePr>
        <p:xfrm>
          <a:off x="3657600" y="3733800"/>
          <a:ext cx="1828800" cy="65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5" name="Формула" r:id="rId4" imgW="507780" imgH="177723" progId="Equation.3">
                  <p:embed/>
                </p:oleObj>
              </mc:Choice>
              <mc:Fallback>
                <p:oleObj name="Формула" r:id="rId4" imgW="507780" imgH="177723" progId="Equation.3">
                  <p:embed/>
                  <p:pic>
                    <p:nvPicPr>
                      <p:cNvPr id="0" name="Picture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733800"/>
                        <a:ext cx="1828800" cy="6531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ругленный прямоугольник 6"/>
          <p:cNvSpPr/>
          <p:nvPr/>
        </p:nvSpPr>
        <p:spPr>
          <a:xfrm>
            <a:off x="190500" y="4648200"/>
            <a:ext cx="8763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Ótetuǵın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uzınlıqları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ayırması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joldıń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optikalıq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ayırması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362200" y="5791200"/>
          <a:ext cx="4356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6" name="Формула" r:id="rId6" imgW="1422400" imgH="215900" progId="Equation.3">
                  <p:embed/>
                </p:oleObj>
              </mc:Choice>
              <mc:Fallback>
                <p:oleObj name="Формула" r:id="rId6" imgW="1422400" imgH="215900" progId="Equation.3">
                  <p:embed/>
                  <p:pic>
                    <p:nvPicPr>
                      <p:cNvPr id="0" name="Picture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791200"/>
                        <a:ext cx="4356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11"/>
          <p:cNvSpPr/>
          <p:nvPr/>
        </p:nvSpPr>
        <p:spPr>
          <a:xfrm>
            <a:off x="266700" y="0"/>
            <a:ext cx="86106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</a:rPr>
              <a:t>М </a:t>
            </a:r>
            <a:r>
              <a:rPr lang="en-US" sz="2800" b="1" dirty="0" err="1" smtClean="0">
                <a:solidFill>
                  <a:schemeClr val="tx1"/>
                </a:solidFill>
              </a:rPr>
              <a:t>noqatta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qozdırılatuǵın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tolqınlardıń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fazalar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ayırması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91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777729"/>
              </p:ext>
            </p:extLst>
          </p:nvPr>
        </p:nvGraphicFramePr>
        <p:xfrm>
          <a:off x="165100" y="1143000"/>
          <a:ext cx="8836056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7" name="Формула" r:id="rId8" imgW="4546600" imgH="482600" progId="Equation.3">
                  <p:embed/>
                </p:oleObj>
              </mc:Choice>
              <mc:Fallback>
                <p:oleObj name="Формула" r:id="rId8" imgW="4546600" imgH="482600" progId="Equation.3">
                  <p:embed/>
                  <p:pic>
                    <p:nvPicPr>
                      <p:cNvPr id="0" name="Picture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143000"/>
                        <a:ext cx="8836056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Interferenciya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maksimumın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baqlaw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shárti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8" name="Прямая соединительная линия 7"/>
          <p:cNvCxnSpPr>
            <a:stCxn id="27" idx="10"/>
          </p:cNvCxnSpPr>
          <p:nvPr/>
        </p:nvCxnSpPr>
        <p:spPr>
          <a:xfrm flipV="1">
            <a:off x="1176344" y="2039940"/>
            <a:ext cx="6107940" cy="306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28" idx="12"/>
          </p:cNvCxnSpPr>
          <p:nvPr/>
        </p:nvCxnSpPr>
        <p:spPr>
          <a:xfrm flipV="1">
            <a:off x="779609" y="2038352"/>
            <a:ext cx="6504675" cy="37116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1085856" y="1947864"/>
            <a:ext cx="180976" cy="1809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723904" y="5657872"/>
            <a:ext cx="180976" cy="1809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 rot="16200000" flipH="1">
            <a:off x="90488" y="3124208"/>
            <a:ext cx="2986104" cy="81439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467600" y="1447800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>
                  <a:solidFill>
                    <a:schemeClr val="tx1"/>
                  </a:solidFill>
                </a:ln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В</a:t>
            </a:r>
            <a:endParaRPr lang="ru-RU" sz="5400" b="1" cap="all" spc="0" dirty="0">
              <a:ln>
                <a:solidFill>
                  <a:schemeClr val="tx1"/>
                </a:solidFill>
              </a:ln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57200" y="1371600"/>
            <a:ext cx="6415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</a:t>
            </a:r>
            <a:r>
              <a:rPr lang="en-US" sz="4400" b="1" cap="all" baseline="-2500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</a:t>
            </a:r>
            <a:endParaRPr lang="ru-RU" sz="4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0" y="5386408"/>
            <a:ext cx="6415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</a:t>
            </a:r>
            <a:r>
              <a:rPr lang="en-US" sz="4400" b="1" cap="all" spc="0" baseline="-2500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</a:t>
            </a:r>
            <a:endParaRPr lang="ru-RU" sz="4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904880" y="5295920"/>
            <a:ext cx="1266832" cy="72390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Объект 38"/>
          <p:cNvGraphicFramePr>
            <a:graphicFrameLocks noChangeAspect="1"/>
          </p:cNvGraphicFramePr>
          <p:nvPr/>
        </p:nvGraphicFramePr>
        <p:xfrm>
          <a:off x="1674831" y="5561021"/>
          <a:ext cx="1085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0" name="Формула" r:id="rId4" imgW="393359" imgH="177646" progId="Equation.3">
                  <p:embed/>
                </p:oleObj>
              </mc:Choice>
              <mc:Fallback>
                <p:oleObj name="Формула" r:id="rId4" imgW="393359" imgH="177646" progId="Equation.3">
                  <p:embed/>
                  <p:pic>
                    <p:nvPicPr>
                      <p:cNvPr id="0" name="Picture 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31" y="5561021"/>
                        <a:ext cx="108585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Полилиния 26"/>
          <p:cNvSpPr/>
          <p:nvPr/>
        </p:nvSpPr>
        <p:spPr>
          <a:xfrm>
            <a:off x="1176344" y="1585912"/>
            <a:ext cx="5967055" cy="902454"/>
          </a:xfrm>
          <a:custGeom>
            <a:avLst/>
            <a:gdLst>
              <a:gd name="connsiteX0" fmla="*/ 6509983 w 6509983"/>
              <a:gd name="connsiteY0" fmla="*/ 873457 h 1626358"/>
              <a:gd name="connsiteX1" fmla="*/ 6155141 w 6509983"/>
              <a:gd name="connsiteY1" fmla="*/ 136477 h 1626358"/>
              <a:gd name="connsiteX2" fmla="*/ 5377218 w 6509983"/>
              <a:gd name="connsiteY2" fmla="*/ 1542197 h 1626358"/>
              <a:gd name="connsiteX3" fmla="*/ 4694830 w 6509983"/>
              <a:gd name="connsiteY3" fmla="*/ 150125 h 1626358"/>
              <a:gd name="connsiteX4" fmla="*/ 3985147 w 6509983"/>
              <a:gd name="connsiteY4" fmla="*/ 1624083 h 1626358"/>
              <a:gd name="connsiteX5" fmla="*/ 3248168 w 6509983"/>
              <a:gd name="connsiteY5" fmla="*/ 163773 h 1626358"/>
              <a:gd name="connsiteX6" fmla="*/ 2511188 w 6509983"/>
              <a:gd name="connsiteY6" fmla="*/ 1610436 h 1626358"/>
              <a:gd name="connsiteX7" fmla="*/ 1801505 w 6509983"/>
              <a:gd name="connsiteY7" fmla="*/ 163773 h 1626358"/>
              <a:gd name="connsiteX8" fmla="*/ 1091821 w 6509983"/>
              <a:gd name="connsiteY8" fmla="*/ 1610436 h 1626358"/>
              <a:gd name="connsiteX9" fmla="*/ 395785 w 6509983"/>
              <a:gd name="connsiteY9" fmla="*/ 122830 h 1626358"/>
              <a:gd name="connsiteX10" fmla="*/ 0 w 6509983"/>
              <a:gd name="connsiteY10" fmla="*/ 873457 h 162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09983" h="1626358">
                <a:moveTo>
                  <a:pt x="6509983" y="873457"/>
                </a:moveTo>
                <a:cubicBezTo>
                  <a:pt x="6426959" y="449238"/>
                  <a:pt x="6343935" y="25020"/>
                  <a:pt x="6155141" y="136477"/>
                </a:cubicBezTo>
                <a:cubicBezTo>
                  <a:pt x="5966347" y="247934"/>
                  <a:pt x="5620603" y="1539922"/>
                  <a:pt x="5377218" y="1542197"/>
                </a:cubicBezTo>
                <a:cubicBezTo>
                  <a:pt x="5133833" y="1544472"/>
                  <a:pt x="4926842" y="136477"/>
                  <a:pt x="4694830" y="150125"/>
                </a:cubicBezTo>
                <a:cubicBezTo>
                  <a:pt x="4462818" y="163773"/>
                  <a:pt x="4226257" y="1621808"/>
                  <a:pt x="3985147" y="1624083"/>
                </a:cubicBezTo>
                <a:cubicBezTo>
                  <a:pt x="3744037" y="1626358"/>
                  <a:pt x="3493828" y="166047"/>
                  <a:pt x="3248168" y="163773"/>
                </a:cubicBezTo>
                <a:cubicBezTo>
                  <a:pt x="3002508" y="161499"/>
                  <a:pt x="2752298" y="1610436"/>
                  <a:pt x="2511188" y="1610436"/>
                </a:cubicBezTo>
                <a:cubicBezTo>
                  <a:pt x="2270078" y="1610436"/>
                  <a:pt x="2038066" y="163773"/>
                  <a:pt x="1801505" y="163773"/>
                </a:cubicBezTo>
                <a:cubicBezTo>
                  <a:pt x="1564944" y="163773"/>
                  <a:pt x="1326108" y="1617260"/>
                  <a:pt x="1091821" y="1610436"/>
                </a:cubicBezTo>
                <a:cubicBezTo>
                  <a:pt x="857534" y="1603612"/>
                  <a:pt x="577755" y="245660"/>
                  <a:pt x="395785" y="122830"/>
                </a:cubicBezTo>
                <a:cubicBezTo>
                  <a:pt x="213815" y="0"/>
                  <a:pt x="106907" y="436728"/>
                  <a:pt x="0" y="873457"/>
                </a:cubicBezTo>
              </a:path>
            </a:pathLst>
          </a:cu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 rot="19830198">
            <a:off x="274887" y="3447923"/>
            <a:ext cx="7423690" cy="865496"/>
          </a:xfrm>
          <a:custGeom>
            <a:avLst/>
            <a:gdLst>
              <a:gd name="connsiteX0" fmla="*/ 8024883 w 8024883"/>
              <a:gd name="connsiteY0" fmla="*/ 848436 h 1601338"/>
              <a:gd name="connsiteX1" fmla="*/ 7547212 w 8024883"/>
              <a:gd name="connsiteY1" fmla="*/ 166048 h 1601338"/>
              <a:gd name="connsiteX2" fmla="*/ 6905767 w 8024883"/>
              <a:gd name="connsiteY2" fmla="*/ 1571768 h 1601338"/>
              <a:gd name="connsiteX3" fmla="*/ 6168788 w 8024883"/>
              <a:gd name="connsiteY3" fmla="*/ 138753 h 1601338"/>
              <a:gd name="connsiteX4" fmla="*/ 5500047 w 8024883"/>
              <a:gd name="connsiteY4" fmla="*/ 1585415 h 1601338"/>
              <a:gd name="connsiteX5" fmla="*/ 4749421 w 8024883"/>
              <a:gd name="connsiteY5" fmla="*/ 97809 h 1601338"/>
              <a:gd name="connsiteX6" fmla="*/ 4039737 w 8024883"/>
              <a:gd name="connsiteY6" fmla="*/ 1558120 h 1601338"/>
              <a:gd name="connsiteX7" fmla="*/ 3289110 w 8024883"/>
              <a:gd name="connsiteY7" fmla="*/ 125105 h 1601338"/>
              <a:gd name="connsiteX8" fmla="*/ 2620370 w 8024883"/>
              <a:gd name="connsiteY8" fmla="*/ 1599063 h 1601338"/>
              <a:gd name="connsiteX9" fmla="*/ 1897038 w 8024883"/>
              <a:gd name="connsiteY9" fmla="*/ 138753 h 1601338"/>
              <a:gd name="connsiteX10" fmla="*/ 1173707 w 8024883"/>
              <a:gd name="connsiteY10" fmla="*/ 1558120 h 1601338"/>
              <a:gd name="connsiteX11" fmla="*/ 436728 w 8024883"/>
              <a:gd name="connsiteY11" fmla="*/ 111457 h 1601338"/>
              <a:gd name="connsiteX12" fmla="*/ 0 w 8024883"/>
              <a:gd name="connsiteY12" fmla="*/ 889380 h 16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24883" h="1601338">
                <a:moveTo>
                  <a:pt x="8024883" y="848436"/>
                </a:moveTo>
                <a:cubicBezTo>
                  <a:pt x="7879307" y="446964"/>
                  <a:pt x="7733731" y="45493"/>
                  <a:pt x="7547212" y="166048"/>
                </a:cubicBezTo>
                <a:cubicBezTo>
                  <a:pt x="7360693" y="286603"/>
                  <a:pt x="7135504" y="1576317"/>
                  <a:pt x="6905767" y="1571768"/>
                </a:cubicBezTo>
                <a:cubicBezTo>
                  <a:pt x="6676030" y="1567219"/>
                  <a:pt x="6403075" y="136479"/>
                  <a:pt x="6168788" y="138753"/>
                </a:cubicBezTo>
                <a:cubicBezTo>
                  <a:pt x="5934501" y="141028"/>
                  <a:pt x="5736608" y="1592239"/>
                  <a:pt x="5500047" y="1585415"/>
                </a:cubicBezTo>
                <a:cubicBezTo>
                  <a:pt x="5263486" y="1578591"/>
                  <a:pt x="4992806" y="102358"/>
                  <a:pt x="4749421" y="97809"/>
                </a:cubicBezTo>
                <a:cubicBezTo>
                  <a:pt x="4506036" y="93260"/>
                  <a:pt x="4283122" y="1553571"/>
                  <a:pt x="4039737" y="1558120"/>
                </a:cubicBezTo>
                <a:cubicBezTo>
                  <a:pt x="3796352" y="1562669"/>
                  <a:pt x="3525671" y="118281"/>
                  <a:pt x="3289110" y="125105"/>
                </a:cubicBezTo>
                <a:cubicBezTo>
                  <a:pt x="3052549" y="131929"/>
                  <a:pt x="2852382" y="1596788"/>
                  <a:pt x="2620370" y="1599063"/>
                </a:cubicBezTo>
                <a:cubicBezTo>
                  <a:pt x="2388358" y="1601338"/>
                  <a:pt x="2138148" y="145577"/>
                  <a:pt x="1897038" y="138753"/>
                </a:cubicBezTo>
                <a:cubicBezTo>
                  <a:pt x="1655928" y="131929"/>
                  <a:pt x="1417092" y="1562669"/>
                  <a:pt x="1173707" y="1558120"/>
                </a:cubicBezTo>
                <a:cubicBezTo>
                  <a:pt x="930322" y="1553571"/>
                  <a:pt x="632346" y="222914"/>
                  <a:pt x="436728" y="111457"/>
                </a:cubicBezTo>
                <a:cubicBezTo>
                  <a:pt x="241110" y="0"/>
                  <a:pt x="120555" y="444690"/>
                  <a:pt x="0" y="889380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967576" y="1947864"/>
            <a:ext cx="361952" cy="3619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572000" y="3352800"/>
            <a:ext cx="4572000" cy="3505200"/>
          </a:xfrm>
          <a:prstGeom prst="roundRect">
            <a:avLst>
              <a:gd name="adj" fmla="val 238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chemeClr val="tx1"/>
                </a:solidFill>
              </a:rPr>
              <a:t>        </a:t>
            </a:r>
            <a:r>
              <a:rPr lang="en-US" sz="2400" b="1" dirty="0" err="1" smtClean="0">
                <a:solidFill>
                  <a:schemeClr val="tx1"/>
                </a:solidFill>
              </a:rPr>
              <a:t>joldıń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ayırması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vakuumdaǵı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uzınlıǵınıń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pútin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sanlarına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bolsa</a:t>
            </a:r>
            <a:r>
              <a:rPr lang="en-US" sz="2400" b="1" dirty="0" smtClean="0">
                <a:solidFill>
                  <a:schemeClr val="tx1"/>
                </a:solidFill>
              </a:rPr>
              <a:t> (</a:t>
            </a:r>
            <a:r>
              <a:rPr lang="en-US" sz="2400" b="1" dirty="0" err="1" smtClean="0">
                <a:solidFill>
                  <a:schemeClr val="tx1"/>
                </a:solidFill>
              </a:rPr>
              <a:t>yarım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jup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sanları</a:t>
            </a:r>
            <a:r>
              <a:rPr lang="en-US" sz="2400" b="1" dirty="0" smtClean="0">
                <a:solidFill>
                  <a:schemeClr val="tx1"/>
                </a:solidFill>
              </a:rPr>
              <a:t>)</a:t>
            </a:r>
            <a:endParaRPr lang="ru-RU" sz="2400" b="1" dirty="0" smtClean="0">
              <a:solidFill>
                <a:schemeClr val="tx1"/>
              </a:solidFill>
            </a:endParaRPr>
          </a:p>
          <a:p>
            <a:endParaRPr lang="ru-RU" sz="2400" b="1" dirty="0" smtClean="0">
              <a:solidFill>
                <a:schemeClr val="tx1"/>
              </a:solidFill>
            </a:endParaRPr>
          </a:p>
          <a:p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ol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halda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fazalar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ayırması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5143504" y="3643314"/>
          <a:ext cx="304800" cy="36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1" name="Формула" r:id="rId6" imgW="139579" imgH="164957" progId="Equation.3">
                  <p:embed/>
                </p:oleObj>
              </mc:Choice>
              <mc:Fallback>
                <p:oleObj name="Формула" r:id="rId6" imgW="139579" imgH="164957" progId="Equation.3">
                  <p:embed/>
                  <p:pic>
                    <p:nvPicPr>
                      <p:cNvPr id="0" name="Picture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3643314"/>
                        <a:ext cx="304800" cy="368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4643438" y="5072074"/>
          <a:ext cx="4343400" cy="8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2" name="Формула" r:id="rId8" imgW="2133600" imgH="393700" progId="Equation.3">
                  <p:embed/>
                </p:oleObj>
              </mc:Choice>
              <mc:Fallback>
                <p:oleObj name="Формула" r:id="rId8" imgW="2133600" imgH="393700" progId="Equation.3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072074"/>
                        <a:ext cx="4343400" cy="824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6096000" y="6172200"/>
          <a:ext cx="166420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3" name="Формула" r:id="rId10" imgW="660113" imgH="177723" progId="Equation.3">
                  <p:embed/>
                </p:oleObj>
              </mc:Choice>
              <mc:Fallback>
                <p:oleObj name="Формула" r:id="rId10" imgW="660113" imgH="177723" progId="Equation.3">
                  <p:embed/>
                  <p:pic>
                    <p:nvPicPr>
                      <p:cNvPr id="0" name="Picture 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172200"/>
                        <a:ext cx="166420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10" grpId="0" animBg="1" autoUpdateAnimBg="0"/>
      <p:bldP spid="11" grpId="0" animBg="1" autoUpdateAnimBg="0"/>
      <p:bldP spid="33" grpId="0" autoUpdateAnimBg="0"/>
      <p:bldP spid="34" grpId="0" autoUpdateAnimBg="0"/>
      <p:bldP spid="35" grpId="0" autoUpdateAnimBg="0"/>
      <p:bldP spid="27" grpId="0" animBg="1" autoUpdateAnimBg="0"/>
      <p:bldP spid="28" grpId="0" animBg="1" autoUpdateAnimBg="0"/>
      <p:bldP spid="17" grpId="0" animBg="1" autoUpdateAnimBg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Interferenciya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minimumın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baqlaw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shárti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380998" y="2087563"/>
            <a:ext cx="6593717" cy="4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776287" y="2085975"/>
            <a:ext cx="6288916" cy="3529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олилиния 17"/>
          <p:cNvSpPr/>
          <p:nvPr/>
        </p:nvSpPr>
        <p:spPr>
          <a:xfrm>
            <a:off x="866775" y="1814511"/>
            <a:ext cx="6133237" cy="452440"/>
          </a:xfrm>
          <a:custGeom>
            <a:avLst/>
            <a:gdLst>
              <a:gd name="connsiteX0" fmla="*/ 0 w 7942997"/>
              <a:gd name="connsiteY0" fmla="*/ 2274 h 1451210"/>
              <a:gd name="connsiteX1" fmla="*/ 709683 w 7942997"/>
              <a:gd name="connsiteY1" fmla="*/ 1435289 h 1451210"/>
              <a:gd name="connsiteX2" fmla="*/ 1460310 w 7942997"/>
              <a:gd name="connsiteY2" fmla="*/ 2274 h 1451210"/>
              <a:gd name="connsiteX3" fmla="*/ 2169994 w 7942997"/>
              <a:gd name="connsiteY3" fmla="*/ 1448936 h 1451210"/>
              <a:gd name="connsiteX4" fmla="*/ 2893325 w 7942997"/>
              <a:gd name="connsiteY4" fmla="*/ 15921 h 1451210"/>
              <a:gd name="connsiteX5" fmla="*/ 3630304 w 7942997"/>
              <a:gd name="connsiteY5" fmla="*/ 1435289 h 1451210"/>
              <a:gd name="connsiteX6" fmla="*/ 4353635 w 7942997"/>
              <a:gd name="connsiteY6" fmla="*/ 2274 h 1451210"/>
              <a:gd name="connsiteX7" fmla="*/ 5063319 w 7942997"/>
              <a:gd name="connsiteY7" fmla="*/ 1448936 h 1451210"/>
              <a:gd name="connsiteX8" fmla="*/ 5773003 w 7942997"/>
              <a:gd name="connsiteY8" fmla="*/ 2274 h 1451210"/>
              <a:gd name="connsiteX9" fmla="*/ 6482686 w 7942997"/>
              <a:gd name="connsiteY9" fmla="*/ 1448936 h 1451210"/>
              <a:gd name="connsiteX10" fmla="*/ 7219665 w 7942997"/>
              <a:gd name="connsiteY10" fmla="*/ 2274 h 1451210"/>
              <a:gd name="connsiteX11" fmla="*/ 7942997 w 7942997"/>
              <a:gd name="connsiteY11" fmla="*/ 1435289 h 1451210"/>
              <a:gd name="connsiteX12" fmla="*/ 7942997 w 7942997"/>
              <a:gd name="connsiteY12" fmla="*/ 1435289 h 1451210"/>
              <a:gd name="connsiteX13" fmla="*/ 7942997 w 7942997"/>
              <a:gd name="connsiteY13" fmla="*/ 1435289 h 14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42997" h="1451210">
                <a:moveTo>
                  <a:pt x="0" y="2274"/>
                </a:moveTo>
                <a:cubicBezTo>
                  <a:pt x="233149" y="718781"/>
                  <a:pt x="466298" y="1435289"/>
                  <a:pt x="709683" y="1435289"/>
                </a:cubicBezTo>
                <a:cubicBezTo>
                  <a:pt x="953068" y="1435289"/>
                  <a:pt x="1216925" y="0"/>
                  <a:pt x="1460310" y="2274"/>
                </a:cubicBezTo>
                <a:cubicBezTo>
                  <a:pt x="1703695" y="4549"/>
                  <a:pt x="1931158" y="1446662"/>
                  <a:pt x="2169994" y="1448936"/>
                </a:cubicBezTo>
                <a:cubicBezTo>
                  <a:pt x="2408830" y="1451210"/>
                  <a:pt x="2649940" y="18196"/>
                  <a:pt x="2893325" y="15921"/>
                </a:cubicBezTo>
                <a:cubicBezTo>
                  <a:pt x="3136710" y="13646"/>
                  <a:pt x="3386919" y="1437564"/>
                  <a:pt x="3630304" y="1435289"/>
                </a:cubicBezTo>
                <a:cubicBezTo>
                  <a:pt x="3873689" y="1433014"/>
                  <a:pt x="4114799" y="0"/>
                  <a:pt x="4353635" y="2274"/>
                </a:cubicBezTo>
                <a:cubicBezTo>
                  <a:pt x="4592471" y="4548"/>
                  <a:pt x="4826758" y="1448936"/>
                  <a:pt x="5063319" y="1448936"/>
                </a:cubicBezTo>
                <a:cubicBezTo>
                  <a:pt x="5299880" y="1448936"/>
                  <a:pt x="5536442" y="2274"/>
                  <a:pt x="5773003" y="2274"/>
                </a:cubicBezTo>
                <a:cubicBezTo>
                  <a:pt x="6009564" y="2274"/>
                  <a:pt x="6241576" y="1448936"/>
                  <a:pt x="6482686" y="1448936"/>
                </a:cubicBezTo>
                <a:cubicBezTo>
                  <a:pt x="6723796" y="1448936"/>
                  <a:pt x="6976280" y="4549"/>
                  <a:pt x="7219665" y="2274"/>
                </a:cubicBezTo>
                <a:cubicBezTo>
                  <a:pt x="7463050" y="0"/>
                  <a:pt x="7942997" y="1435289"/>
                  <a:pt x="7942997" y="1435289"/>
                </a:cubicBezTo>
                <a:lnTo>
                  <a:pt x="7942997" y="1435289"/>
                </a:lnTo>
                <a:lnTo>
                  <a:pt x="7942997" y="1435289"/>
                </a:lnTo>
              </a:path>
            </a:pathLst>
          </a:cu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 rot="19845555">
            <a:off x="360715" y="3614489"/>
            <a:ext cx="7137719" cy="530947"/>
          </a:xfrm>
          <a:custGeom>
            <a:avLst/>
            <a:gdLst>
              <a:gd name="connsiteX0" fmla="*/ 9266830 w 9266830"/>
              <a:gd name="connsiteY0" fmla="*/ 15923 h 1462586"/>
              <a:gd name="connsiteX1" fmla="*/ 8543498 w 9266830"/>
              <a:gd name="connsiteY1" fmla="*/ 1448938 h 1462586"/>
              <a:gd name="connsiteX2" fmla="*/ 7820167 w 9266830"/>
              <a:gd name="connsiteY2" fmla="*/ 29571 h 1462586"/>
              <a:gd name="connsiteX3" fmla="*/ 7110483 w 9266830"/>
              <a:gd name="connsiteY3" fmla="*/ 1448938 h 1462586"/>
              <a:gd name="connsiteX4" fmla="*/ 6400800 w 9266830"/>
              <a:gd name="connsiteY4" fmla="*/ 15923 h 1462586"/>
              <a:gd name="connsiteX5" fmla="*/ 5650173 w 9266830"/>
              <a:gd name="connsiteY5" fmla="*/ 1448938 h 1462586"/>
              <a:gd name="connsiteX6" fmla="*/ 4940489 w 9266830"/>
              <a:gd name="connsiteY6" fmla="*/ 15923 h 1462586"/>
              <a:gd name="connsiteX7" fmla="*/ 4217158 w 9266830"/>
              <a:gd name="connsiteY7" fmla="*/ 1448938 h 1462586"/>
              <a:gd name="connsiteX8" fmla="*/ 3507474 w 9266830"/>
              <a:gd name="connsiteY8" fmla="*/ 29571 h 1462586"/>
              <a:gd name="connsiteX9" fmla="*/ 2784143 w 9266830"/>
              <a:gd name="connsiteY9" fmla="*/ 1448938 h 1462586"/>
              <a:gd name="connsiteX10" fmla="*/ 2074459 w 9266830"/>
              <a:gd name="connsiteY10" fmla="*/ 2275 h 1462586"/>
              <a:gd name="connsiteX11" fmla="*/ 1351128 w 9266830"/>
              <a:gd name="connsiteY11" fmla="*/ 1448938 h 1462586"/>
              <a:gd name="connsiteX12" fmla="*/ 614149 w 9266830"/>
              <a:gd name="connsiteY12" fmla="*/ 2275 h 1462586"/>
              <a:gd name="connsiteX13" fmla="*/ 0 w 9266830"/>
              <a:gd name="connsiteY13" fmla="*/ 1462586 h 146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66830" h="1462586">
                <a:moveTo>
                  <a:pt x="9266830" y="15923"/>
                </a:moveTo>
                <a:cubicBezTo>
                  <a:pt x="9025719" y="731293"/>
                  <a:pt x="8784608" y="1446663"/>
                  <a:pt x="8543498" y="1448938"/>
                </a:cubicBezTo>
                <a:cubicBezTo>
                  <a:pt x="8302388" y="1451213"/>
                  <a:pt x="8059003" y="29571"/>
                  <a:pt x="7820167" y="29571"/>
                </a:cubicBezTo>
                <a:cubicBezTo>
                  <a:pt x="7581331" y="29571"/>
                  <a:pt x="7347044" y="1451213"/>
                  <a:pt x="7110483" y="1448938"/>
                </a:cubicBezTo>
                <a:cubicBezTo>
                  <a:pt x="6873922" y="1446663"/>
                  <a:pt x="6644185" y="15923"/>
                  <a:pt x="6400800" y="15923"/>
                </a:cubicBezTo>
                <a:cubicBezTo>
                  <a:pt x="6157415" y="15923"/>
                  <a:pt x="5893558" y="1448938"/>
                  <a:pt x="5650173" y="1448938"/>
                </a:cubicBezTo>
                <a:cubicBezTo>
                  <a:pt x="5406788" y="1448938"/>
                  <a:pt x="5179325" y="15923"/>
                  <a:pt x="4940489" y="15923"/>
                </a:cubicBezTo>
                <a:cubicBezTo>
                  <a:pt x="4701653" y="15923"/>
                  <a:pt x="4455994" y="1446663"/>
                  <a:pt x="4217158" y="1448938"/>
                </a:cubicBezTo>
                <a:cubicBezTo>
                  <a:pt x="3978322" y="1451213"/>
                  <a:pt x="3746310" y="29571"/>
                  <a:pt x="3507474" y="29571"/>
                </a:cubicBezTo>
                <a:cubicBezTo>
                  <a:pt x="3268638" y="29571"/>
                  <a:pt x="3022979" y="1453487"/>
                  <a:pt x="2784143" y="1448938"/>
                </a:cubicBezTo>
                <a:cubicBezTo>
                  <a:pt x="2545307" y="1444389"/>
                  <a:pt x="2313295" y="2275"/>
                  <a:pt x="2074459" y="2275"/>
                </a:cubicBezTo>
                <a:cubicBezTo>
                  <a:pt x="1835623" y="2275"/>
                  <a:pt x="1594513" y="1448938"/>
                  <a:pt x="1351128" y="1448938"/>
                </a:cubicBezTo>
                <a:cubicBezTo>
                  <a:pt x="1107743" y="1448938"/>
                  <a:pt x="839337" y="0"/>
                  <a:pt x="614149" y="2275"/>
                </a:cubicBezTo>
                <a:cubicBezTo>
                  <a:pt x="388961" y="4550"/>
                  <a:pt x="194480" y="733568"/>
                  <a:pt x="0" y="146258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748495" y="1904999"/>
            <a:ext cx="361952" cy="3619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776287" y="1633535"/>
            <a:ext cx="180976" cy="1809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66775" y="5795983"/>
            <a:ext cx="180976" cy="1809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>
            <a:stCxn id="18" idx="0"/>
            <a:endCxn id="19" idx="11"/>
          </p:cNvCxnSpPr>
          <p:nvPr/>
        </p:nvCxnSpPr>
        <p:spPr>
          <a:xfrm>
            <a:off x="866775" y="1815220"/>
            <a:ext cx="984049" cy="352702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238998" y="144779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>
                  <a:solidFill>
                    <a:schemeClr val="tx1"/>
                  </a:solidFill>
                </a:ln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В</a:t>
            </a:r>
            <a:endParaRPr lang="ru-RU" sz="5400" b="1" cap="all" spc="0" dirty="0">
              <a:ln>
                <a:solidFill>
                  <a:schemeClr val="tx1"/>
                </a:solidFill>
              </a:ln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52400" y="1295400"/>
            <a:ext cx="6415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</a:t>
            </a:r>
            <a:r>
              <a:rPr lang="en-US" sz="4400" b="1" cap="all" baseline="-2500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</a:t>
            </a:r>
            <a:endParaRPr lang="ru-RU" sz="4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33359" y="5615007"/>
            <a:ext cx="6415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4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</a:t>
            </a:r>
            <a:r>
              <a:rPr lang="en-US" sz="4400" b="1" cap="all" spc="0" baseline="-2500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</a:t>
            </a:r>
            <a:endParaRPr lang="ru-RU" sz="4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957263" y="5524519"/>
            <a:ext cx="995368" cy="54292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Объект 38"/>
          <p:cNvGraphicFramePr>
            <a:graphicFrameLocks noChangeAspect="1"/>
          </p:cNvGraphicFramePr>
          <p:nvPr/>
        </p:nvGraphicFramePr>
        <p:xfrm>
          <a:off x="1403363" y="5524507"/>
          <a:ext cx="13652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4" name="Формула" r:id="rId4" imgW="494870" imgH="304536" progId="Equation.3">
                  <p:embed/>
                </p:oleObj>
              </mc:Choice>
              <mc:Fallback>
                <p:oleObj name="Формула" r:id="rId4" imgW="494870" imgH="304536" progId="Equation.3">
                  <p:embed/>
                  <p:pic>
                    <p:nvPicPr>
                      <p:cNvPr id="0" name="Picture 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63" y="5524507"/>
                        <a:ext cx="1365250" cy="841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Скругленный прямоугольник 19"/>
          <p:cNvSpPr/>
          <p:nvPr/>
        </p:nvSpPr>
        <p:spPr>
          <a:xfrm>
            <a:off x="4297926" y="3352800"/>
            <a:ext cx="4800600" cy="3505200"/>
          </a:xfrm>
          <a:prstGeom prst="roundRect">
            <a:avLst>
              <a:gd name="adj" fmla="val 238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smtClean="0">
                <a:solidFill>
                  <a:schemeClr val="tx1"/>
                </a:solidFill>
              </a:rPr>
              <a:t>                  </a:t>
            </a:r>
            <a:r>
              <a:rPr lang="en-US" sz="2200" b="1" dirty="0" err="1" smtClean="0">
                <a:solidFill>
                  <a:schemeClr val="tx1"/>
                </a:solidFill>
              </a:rPr>
              <a:t>joldıń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ayırması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vakuumdaǵı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tolqın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uzınlıǵınıń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taq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sanlarına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teń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bolsa</a:t>
            </a:r>
            <a:r>
              <a:rPr lang="en-US" sz="2200" b="1" dirty="0" smtClean="0">
                <a:solidFill>
                  <a:schemeClr val="tx1"/>
                </a:solidFill>
              </a:rPr>
              <a:t> (</a:t>
            </a:r>
            <a:r>
              <a:rPr lang="en-US" sz="2200" b="1" dirty="0" err="1" smtClean="0">
                <a:solidFill>
                  <a:schemeClr val="tx1"/>
                </a:solidFill>
              </a:rPr>
              <a:t>yarım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tolqınnıń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jup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sanlarına</a:t>
            </a:r>
            <a:r>
              <a:rPr lang="en-US" sz="2200" b="1" dirty="0" smtClean="0">
                <a:solidFill>
                  <a:schemeClr val="tx1"/>
                </a:solidFill>
              </a:rPr>
              <a:t>)</a:t>
            </a:r>
            <a:endParaRPr lang="ru-RU" sz="2200" b="1" dirty="0" smtClean="0">
              <a:solidFill>
                <a:schemeClr val="tx1"/>
              </a:solidFill>
            </a:endParaRPr>
          </a:p>
          <a:p>
            <a:endParaRPr lang="ru-RU" sz="2200" b="1" dirty="0" smtClean="0">
              <a:solidFill>
                <a:schemeClr val="tx1"/>
              </a:solidFill>
            </a:endParaRPr>
          </a:p>
          <a:p>
            <a:r>
              <a:rPr lang="en-US" sz="2200" b="1" dirty="0" smtClean="0">
                <a:solidFill>
                  <a:schemeClr val="tx1"/>
                </a:solidFill>
              </a:rPr>
              <a:t> M </a:t>
            </a:r>
            <a:r>
              <a:rPr lang="en-US" sz="2200" b="1" dirty="0" err="1" smtClean="0">
                <a:solidFill>
                  <a:schemeClr val="tx1"/>
                </a:solidFill>
              </a:rPr>
              <a:t>noqatta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qozdırılatuǵın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terbelisler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qarama-qarsı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fazalarda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boladı</a:t>
            </a:r>
            <a:r>
              <a:rPr lang="en-US" sz="2200" b="1" dirty="0" smtClean="0">
                <a:solidFill>
                  <a:schemeClr val="tx1"/>
                </a:solidFill>
              </a:rPr>
              <a:t>. </a:t>
            </a:r>
            <a:r>
              <a:rPr lang="en-US" sz="2200" b="1" dirty="0" err="1" smtClean="0">
                <a:solidFill>
                  <a:schemeClr val="tx1"/>
                </a:solidFill>
              </a:rPr>
              <a:t>Fazalar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ayırması</a:t>
            </a:r>
            <a:endParaRPr lang="ru-RU" sz="2200" b="1" u="sng" dirty="0" smtClean="0">
              <a:solidFill>
                <a:schemeClr val="tx1"/>
              </a:solidFill>
            </a:endParaRPr>
          </a:p>
          <a:p>
            <a:pPr algn="ctr"/>
            <a:endParaRPr lang="ru-RU" sz="2400" dirty="0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699783"/>
              </p:ext>
            </p:extLst>
          </p:nvPr>
        </p:nvGraphicFramePr>
        <p:xfrm>
          <a:off x="5143504" y="3571876"/>
          <a:ext cx="31473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5" name="Формула" r:id="rId6" imgW="139579" imgH="164957" progId="Equation.3">
                  <p:embed/>
                </p:oleObj>
              </mc:Choice>
              <mc:Fallback>
                <p:oleObj name="Формула" r:id="rId6" imgW="139579" imgH="164957" progId="Equation.3">
                  <p:embed/>
                  <p:pic>
                    <p:nvPicPr>
                      <p:cNvPr id="0" name="Picture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3571876"/>
                        <a:ext cx="314739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5715008" y="6215082"/>
          <a:ext cx="22712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" name="Формула" r:id="rId8" imgW="952087" imgH="215806" progId="Equation.3">
                  <p:embed/>
                </p:oleObj>
              </mc:Choice>
              <mc:Fallback>
                <p:oleObj name="Формула" r:id="rId8" imgW="952087" imgH="215806" progId="Equation.3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8" y="6215082"/>
                        <a:ext cx="227125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6072198" y="4572008"/>
          <a:ext cx="25796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7" name="Формула" r:id="rId10" imgW="1155700" imgH="393700" progId="Equation.3">
                  <p:embed/>
                </p:oleObj>
              </mc:Choice>
              <mc:Fallback>
                <p:oleObj name="Формула" r:id="rId10" imgW="1155700" imgH="393700" progId="Equation.3">
                  <p:embed/>
                  <p:pic>
                    <p:nvPicPr>
                      <p:cNvPr id="0" name="Picture 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98" y="4572008"/>
                        <a:ext cx="2579687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18" grpId="0" animBg="1" autoUpdateAnimBg="0"/>
      <p:bldP spid="19" grpId="0" animBg="1" autoUpdateAnimBg="0"/>
      <p:bldP spid="17" grpId="0" animBg="1" autoUpdateAnimBg="0"/>
      <p:bldP spid="10" grpId="0" animBg="1" autoUpdateAnimBg="0"/>
      <p:bldP spid="11" grpId="0" animBg="1" autoUpdateAnimBg="0"/>
      <p:bldP spid="33" grpId="0" autoUpdateAnimBg="0"/>
      <p:bldP spid="34" grpId="0" autoUpdateAnimBg="0"/>
      <p:bldP spid="35" grpId="0" autoUpdateAnimBg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990600"/>
            <a:ext cx="6963508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152400" y="228600"/>
            <a:ext cx="88011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Eki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derek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kórinisin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esaplaw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r>
              <a:rPr lang="ru-RU" sz="2400" b="1" i="1" dirty="0" smtClean="0">
                <a:solidFill>
                  <a:schemeClr val="tx1"/>
                </a:solidFill>
              </a:rPr>
              <a:t> 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315200" y="1066800"/>
            <a:ext cx="1600200" cy="2667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L </a:t>
            </a:r>
            <a:r>
              <a:rPr lang="ru-RU" sz="2400" i="1" dirty="0" smtClean="0">
                <a:solidFill>
                  <a:schemeClr val="tx1"/>
                </a:solidFill>
              </a:rPr>
              <a:t>&gt;&gt; </a:t>
            </a:r>
            <a:r>
              <a:rPr lang="en-US" sz="2400" i="1" dirty="0" smtClean="0">
                <a:solidFill>
                  <a:schemeClr val="tx1"/>
                </a:solidFill>
              </a:rPr>
              <a:t>d</a:t>
            </a:r>
            <a:endParaRPr lang="ru-RU" sz="2400" i="1" dirty="0" smtClean="0">
              <a:solidFill>
                <a:schemeClr val="tx1"/>
              </a:solidFill>
            </a:endParaRPr>
          </a:p>
          <a:p>
            <a:pPr algn="ctr"/>
            <a:endParaRPr lang="ru-RU" b="1" dirty="0" smtClean="0">
              <a:solidFill>
                <a:schemeClr val="tx1"/>
              </a:solidFill>
            </a:endParaRPr>
          </a:p>
          <a:p>
            <a:pPr algn="ctr"/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- 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jollar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ayırması</a:t>
            </a:r>
            <a:r>
              <a:rPr lang="ru-RU" sz="2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ru-RU" i="1" dirty="0" smtClean="0"/>
          </a:p>
          <a:p>
            <a:pPr algn="ctr"/>
            <a:endParaRPr lang="ru-RU" dirty="0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7467600" y="1752600"/>
          <a:ext cx="150321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4" name="Формула" r:id="rId5" imgW="622030" imgH="215806" progId="Equation.3">
                  <p:embed/>
                </p:oleObj>
              </mc:Choice>
              <mc:Fallback>
                <p:oleObj name="Формула" r:id="rId5" imgW="622030" imgH="215806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1752600"/>
                        <a:ext cx="150321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7706" y="3886200"/>
            <a:ext cx="7748588" cy="272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697706" y="3886200"/>
            <a:ext cx="3645694" cy="304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Súwretten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kórinıp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turıptı</a:t>
            </a:r>
            <a:endParaRPr lang="ru-RU" sz="20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706" y="5163553"/>
            <a:ext cx="659606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yaki</a:t>
            </a:r>
            <a:endParaRPr lang="ru-RU" sz="2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114800" y="5181600"/>
            <a:ext cx="1295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Shártten</a:t>
            </a:r>
            <a:endParaRPr lang="ru-RU" sz="2000" b="1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824529" y="5943600"/>
            <a:ext cx="1676400" cy="533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sonıń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ushın</a:t>
            </a:r>
            <a:r>
              <a:rPr lang="en-US" sz="2000" b="1" dirty="0" smtClean="0"/>
              <a:t>:</a:t>
            </a:r>
            <a:endParaRPr lang="ru-RU" sz="20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143636" y="5143512"/>
            <a:ext cx="1819276" cy="533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kelip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shı</a:t>
            </a:r>
            <a:r>
              <a:rPr lang="en-US" sz="2000" b="1" dirty="0" err="1" smtClean="0">
                <a:solidFill>
                  <a:schemeClr val="tx1"/>
                </a:solidFill>
              </a:rPr>
              <a:t>ǵad</a:t>
            </a:r>
            <a:r>
              <a:rPr lang="en-US" sz="2000" b="1" dirty="0" err="1" smtClean="0"/>
              <a:t>ı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" grpId="0" animBg="1"/>
      <p:bldP spid="8" grpId="0" animBg="1"/>
      <p:bldP spid="70662" grpId="0"/>
      <p:bldP spid="70664" grpId="0"/>
      <p:bldP spid="70666" grpId="0"/>
      <p:bldP spid="2" grpId="0" animBg="1"/>
      <p:bldP spid="13" grpId="0" animBg="1"/>
      <p:bldP spid="14" grpId="0" animBg="1"/>
      <p:bldP spid="16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3048000" y="5791200"/>
            <a:ext cx="3048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3086100" y="228600"/>
            <a:ext cx="2971800" cy="1524000"/>
          </a:xfrm>
          <a:prstGeom prst="leftRightArrow">
            <a:avLst>
              <a:gd name="adj1" fmla="val 69412"/>
              <a:gd name="adj2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1921" name="Object 1"/>
          <p:cNvGraphicFramePr>
            <a:graphicFrameLocks noChangeAspect="1"/>
          </p:cNvGraphicFramePr>
          <p:nvPr/>
        </p:nvGraphicFramePr>
        <p:xfrm>
          <a:off x="3952875" y="533400"/>
          <a:ext cx="1238250" cy="942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1" name="Формула" r:id="rId4" imgW="495085" imgH="393529" progId="Equation.3">
                  <p:embed/>
                </p:oleObj>
              </mc:Choice>
              <mc:Fallback>
                <p:oleObj name="Формула" r:id="rId4" imgW="495085" imgH="393529" progId="Equation.3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533400"/>
                        <a:ext cx="1238250" cy="9422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Выноска со стрелкой вниз 13"/>
          <p:cNvSpPr/>
          <p:nvPr/>
        </p:nvSpPr>
        <p:spPr>
          <a:xfrm>
            <a:off x="6172200" y="381000"/>
            <a:ext cx="2819400" cy="1676400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Выноска со стрелкой вниз 14"/>
          <p:cNvSpPr/>
          <p:nvPr/>
        </p:nvSpPr>
        <p:spPr>
          <a:xfrm>
            <a:off x="152400" y="381000"/>
            <a:ext cx="2819400" cy="1676400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6172200" y="457200"/>
          <a:ext cx="27924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2" name="Формула" r:id="rId6" imgW="1371600" imgH="393700" progId="Equation.3">
                  <p:embed/>
                </p:oleObj>
              </mc:Choice>
              <mc:Fallback>
                <p:oleObj name="Формула" r:id="rId6" imgW="1371600" imgH="393700" progId="Equation.3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57200"/>
                        <a:ext cx="2792413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228600" y="533400"/>
          <a:ext cx="25796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3" name="Формула" r:id="rId8" imgW="1155700" imgH="393700" progId="Equation.3">
                  <p:embed/>
                </p:oleObj>
              </mc:Choice>
              <mc:Fallback>
                <p:oleObj name="Формула" r:id="rId8" imgW="1155700" imgH="393700" progId="Equation.3">
                  <p:embed/>
                  <p:pic>
                    <p:nvPicPr>
                      <p:cNvPr id="0" name="Picture 5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3400"/>
                        <a:ext cx="2579688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Скругленный прямоугольник 17"/>
          <p:cNvSpPr/>
          <p:nvPr/>
        </p:nvSpPr>
        <p:spPr>
          <a:xfrm>
            <a:off x="4953000" y="2286000"/>
            <a:ext cx="3962400" cy="2286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Jedellik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maksimumları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baqlanatuǵın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shárt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smtClean="0">
                <a:solidFill>
                  <a:schemeClr val="tx1"/>
                </a:solidFill>
              </a:rPr>
              <a:t>m</a:t>
            </a:r>
            <a:r>
              <a:rPr lang="ru-RU" sz="2400" dirty="0" smtClean="0">
                <a:solidFill>
                  <a:schemeClr val="tx1"/>
                </a:solidFill>
              </a:rPr>
              <a:t> = 0, ±1, ±2, ...)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04800" y="2286000"/>
            <a:ext cx="3962400" cy="2286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Jedellik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minimumları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baqlanatuǵın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shárt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dirty="0" smtClean="0"/>
          </a:p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smtClean="0">
                <a:solidFill>
                  <a:schemeClr val="tx1"/>
                </a:solidFill>
              </a:rPr>
              <a:t>m</a:t>
            </a:r>
            <a:r>
              <a:rPr lang="ru-RU" sz="2400" dirty="0" smtClean="0">
                <a:solidFill>
                  <a:schemeClr val="tx1"/>
                </a:solidFill>
              </a:rPr>
              <a:t> = 0, ±1, ±2, ...)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19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38773"/>
              </p:ext>
            </p:extLst>
          </p:nvPr>
        </p:nvGraphicFramePr>
        <p:xfrm>
          <a:off x="6021805" y="3342104"/>
          <a:ext cx="2133600" cy="82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4" name="Формула" r:id="rId10" imgW="888614" imgH="342751" progId="Equation.3">
                  <p:embed/>
                </p:oleObj>
              </mc:Choice>
              <mc:Fallback>
                <p:oleObj name="Формула" r:id="rId10" imgW="888614" imgH="342751" progId="Equation.3">
                  <p:embed/>
                  <p:pic>
                    <p:nvPicPr>
                      <p:cNvPr id="0" name="Picture 5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805" y="3342104"/>
                        <a:ext cx="2133600" cy="82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1928" name="Object 8"/>
          <p:cNvGraphicFramePr>
            <a:graphicFrameLocks noChangeAspect="1"/>
          </p:cNvGraphicFramePr>
          <p:nvPr/>
        </p:nvGraphicFramePr>
        <p:xfrm>
          <a:off x="838200" y="3276600"/>
          <a:ext cx="2667000" cy="7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5" name="Формула" r:id="rId12" imgW="1193800" imgH="342900" progId="Equation.3">
                  <p:embed/>
                </p:oleObj>
              </mc:Choice>
              <mc:Fallback>
                <p:oleObj name="Формула" r:id="rId12" imgW="1193800" imgH="342900" progId="Equation.3">
                  <p:embed/>
                  <p:pic>
                    <p:nvPicPr>
                      <p:cNvPr id="0" name="Picture 5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76600"/>
                        <a:ext cx="2667000" cy="7687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Скругленный прямоугольник 24"/>
          <p:cNvSpPr/>
          <p:nvPr/>
        </p:nvSpPr>
        <p:spPr>
          <a:xfrm>
            <a:off x="304800" y="4724400"/>
            <a:ext cx="86868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>
                <a:solidFill>
                  <a:schemeClr val="tx1"/>
                </a:solidFill>
              </a:rPr>
              <a:t>Interferenciya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lentaları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keńligi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eki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qońsı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maksimumlar</a:t>
            </a:r>
            <a:r>
              <a:rPr lang="en-US" sz="2400" b="1" dirty="0" smtClean="0">
                <a:solidFill>
                  <a:schemeClr val="tx1"/>
                </a:solidFill>
              </a:rPr>
              <a:t> (</a:t>
            </a:r>
            <a:r>
              <a:rPr lang="en-US" sz="2400" b="1" dirty="0" err="1" smtClean="0">
                <a:solidFill>
                  <a:schemeClr val="tx1"/>
                </a:solidFill>
              </a:rPr>
              <a:t>minimumlar</a:t>
            </a:r>
            <a:r>
              <a:rPr lang="en-US" sz="2400" b="1" dirty="0" smtClean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arasındaǵı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aralıq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1930" name="Object 10"/>
          <p:cNvGraphicFramePr>
            <a:graphicFrameLocks noChangeAspect="1"/>
          </p:cNvGraphicFramePr>
          <p:nvPr/>
        </p:nvGraphicFramePr>
        <p:xfrm>
          <a:off x="3352800" y="5791200"/>
          <a:ext cx="1905000" cy="924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6" name="Формула" r:id="rId14" imgW="710891" imgH="342751" progId="Equation.3">
                  <p:embed/>
                </p:oleObj>
              </mc:Choice>
              <mc:Fallback>
                <p:oleObj name="Формула" r:id="rId14" imgW="710891" imgH="342751" progId="Equation.3">
                  <p:embed/>
                  <p:pic>
                    <p:nvPicPr>
                      <p:cNvPr id="0" name="Picture 5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791200"/>
                        <a:ext cx="1905000" cy="924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1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  <p:bldP spid="14" grpId="0" animBg="1"/>
      <p:bldP spid="15" grpId="0" animBg="1"/>
      <p:bldP spid="18" grpId="0" animBg="1"/>
      <p:bldP spid="20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14612" y="500042"/>
            <a:ext cx="6019800" cy="214314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>
              <a:defRPr/>
            </a:pP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Optika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699792" y="3352800"/>
            <a:ext cx="6048672" cy="7905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6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lang="ru-RU" sz="40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 </a:t>
            </a:r>
            <a:r>
              <a:rPr lang="en-US" sz="4000" b="1" dirty="0" err="1"/>
              <a:t>Jaqtılıq</a:t>
            </a:r>
            <a:r>
              <a:rPr lang="en-US" sz="4000" b="1" dirty="0"/>
              <a:t> </a:t>
            </a:r>
            <a:r>
              <a:rPr lang="en-US" sz="4000" b="1" dirty="0" err="1"/>
              <a:t>nurları</a:t>
            </a:r>
            <a:r>
              <a:rPr lang="en-US" sz="4000" b="1" dirty="0"/>
              <a:t>.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uz-Latn-UZ" b="1" dirty="0" smtClean="0"/>
              <a:t>ANÍQ</a:t>
            </a:r>
            <a:r>
              <a:rPr lang="en-US" b="1" dirty="0" smtClean="0"/>
              <a:t>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uz-Latn-UZ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Скругленный прямоугольник 57"/>
          <p:cNvSpPr/>
          <p:nvPr/>
        </p:nvSpPr>
        <p:spPr>
          <a:xfrm>
            <a:off x="304800" y="1143000"/>
            <a:ext cx="38100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 rot="2683838">
            <a:off x="4691619" y="2045679"/>
            <a:ext cx="1524000" cy="100816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3" name="Овал 32"/>
          <p:cNvSpPr/>
          <p:nvPr/>
        </p:nvSpPr>
        <p:spPr>
          <a:xfrm rot="18929230">
            <a:off x="4352157" y="2095772"/>
            <a:ext cx="304800" cy="173164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Juqa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plyonkalardaǵı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interferenciya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5800" y="4724400"/>
            <a:ext cx="4800600" cy="1447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rot="16200000" flipH="1">
            <a:off x="114300" y="3009900"/>
            <a:ext cx="1752600" cy="1676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rot="5400000">
            <a:off x="838994" y="4723606"/>
            <a:ext cx="1981200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rot="5400000">
            <a:off x="1753394" y="5866606"/>
            <a:ext cx="1981200" cy="15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16200000" flipH="1">
            <a:off x="1562100" y="4991100"/>
            <a:ext cx="1447800" cy="914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олнце 14"/>
          <p:cNvSpPr/>
          <p:nvPr/>
        </p:nvSpPr>
        <p:spPr>
          <a:xfrm>
            <a:off x="0" y="2819400"/>
            <a:ext cx="381000" cy="381000"/>
          </a:xfrm>
          <a:prstGeom prst="su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rot="5400000" flipH="1" flipV="1">
            <a:off x="2438400" y="5029200"/>
            <a:ext cx="1447800" cy="8382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endCxn id="33" idx="5"/>
          </p:cNvCxnSpPr>
          <p:nvPr/>
        </p:nvCxnSpPr>
        <p:spPr>
          <a:xfrm flipV="1">
            <a:off x="3505200" y="3322621"/>
            <a:ext cx="1505417" cy="14779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endCxn id="33" idx="7"/>
          </p:cNvCxnSpPr>
          <p:nvPr/>
        </p:nvCxnSpPr>
        <p:spPr>
          <a:xfrm flipV="1">
            <a:off x="1828800" y="2449468"/>
            <a:ext cx="2323387" cy="22749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rot="5400000" flipH="1" flipV="1">
            <a:off x="4495800" y="2514600"/>
            <a:ext cx="1371600" cy="4572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33" idx="7"/>
          </p:cNvCxnSpPr>
          <p:nvPr/>
        </p:nvCxnSpPr>
        <p:spPr>
          <a:xfrm rot="5400000" flipH="1" flipV="1">
            <a:off x="4585159" y="1624428"/>
            <a:ext cx="392068" cy="125801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/>
          <p:cNvSpPr/>
          <p:nvPr/>
        </p:nvSpPr>
        <p:spPr>
          <a:xfrm>
            <a:off x="5334000" y="1981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52" name="Прямая со стрелкой 51"/>
          <p:cNvCxnSpPr/>
          <p:nvPr/>
        </p:nvCxnSpPr>
        <p:spPr>
          <a:xfrm rot="16200000" flipH="1">
            <a:off x="2705100" y="3848100"/>
            <a:ext cx="1447800" cy="13716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16200000" flipH="1">
            <a:off x="2724150" y="6229350"/>
            <a:ext cx="647700" cy="6096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rot="5400000">
            <a:off x="496094" y="5447506"/>
            <a:ext cx="1447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/>
          <p:cNvSpPr/>
          <p:nvPr/>
        </p:nvSpPr>
        <p:spPr>
          <a:xfrm>
            <a:off x="3505200" y="4648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8" name="Овал 67"/>
          <p:cNvSpPr/>
          <p:nvPr/>
        </p:nvSpPr>
        <p:spPr>
          <a:xfrm>
            <a:off x="1752600" y="4648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2667000" y="60960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1371600" y="4648200"/>
            <a:ext cx="4972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2209800" y="5715000"/>
            <a:ext cx="4283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3429000" y="4724400"/>
            <a:ext cx="442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4" name="Прямая соединительная линия 73"/>
          <p:cNvCxnSpPr/>
          <p:nvPr/>
        </p:nvCxnSpPr>
        <p:spPr>
          <a:xfrm rot="5400000">
            <a:off x="3123406" y="4191000"/>
            <a:ext cx="915194" cy="79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Дуга 78"/>
          <p:cNvSpPr/>
          <p:nvPr/>
        </p:nvSpPr>
        <p:spPr>
          <a:xfrm rot="6516759">
            <a:off x="1649134" y="4778814"/>
            <a:ext cx="435529" cy="576971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0" name="Дуга 79"/>
          <p:cNvSpPr/>
          <p:nvPr/>
        </p:nvSpPr>
        <p:spPr>
          <a:xfrm rot="17219860">
            <a:off x="1390878" y="4107960"/>
            <a:ext cx="647244" cy="67863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1" name="Дуга 80"/>
          <p:cNvSpPr/>
          <p:nvPr/>
        </p:nvSpPr>
        <p:spPr>
          <a:xfrm rot="14733417">
            <a:off x="3123312" y="4232793"/>
            <a:ext cx="523012" cy="669637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2" name="Дуга 81"/>
          <p:cNvSpPr/>
          <p:nvPr/>
        </p:nvSpPr>
        <p:spPr>
          <a:xfrm rot="20746815">
            <a:off x="3324543" y="4256347"/>
            <a:ext cx="589917" cy="463922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3" name="Дуга 82"/>
          <p:cNvSpPr/>
          <p:nvPr/>
        </p:nvSpPr>
        <p:spPr>
          <a:xfrm rot="18584761">
            <a:off x="2289154" y="5373263"/>
            <a:ext cx="984292" cy="1064473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4429124" y="4786322"/>
            <a:ext cx="4331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5" name="Прямоугольник 84"/>
          <p:cNvSpPr/>
          <p:nvPr/>
        </p:nvSpPr>
        <p:spPr>
          <a:xfrm>
            <a:off x="762000" y="5105400"/>
            <a:ext cx="4331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4143372" y="4071942"/>
            <a:ext cx="10518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r>
              <a:rPr lang="en-US" sz="3600" b="1" baseline="-25000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</a:t>
            </a:r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=1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3733800" y="3733800"/>
            <a:ext cx="2984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8" name="Прямоугольник 87"/>
          <p:cNvSpPr/>
          <p:nvPr/>
        </p:nvSpPr>
        <p:spPr>
          <a:xfrm>
            <a:off x="1447800" y="3581400"/>
            <a:ext cx="2984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2819400" y="4114800"/>
            <a:ext cx="2984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2819400" y="4953000"/>
            <a:ext cx="3481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1" name="Прямоугольник 90"/>
          <p:cNvSpPr/>
          <p:nvPr/>
        </p:nvSpPr>
        <p:spPr>
          <a:xfrm>
            <a:off x="2286000" y="4953000"/>
            <a:ext cx="3481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2" name="Прямоугольник 91"/>
          <p:cNvSpPr/>
          <p:nvPr/>
        </p:nvSpPr>
        <p:spPr>
          <a:xfrm>
            <a:off x="1905000" y="5105401"/>
            <a:ext cx="3481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3276600" y="2438400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4572000" y="3581400"/>
            <a:ext cx="418704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1905000" y="3581400"/>
            <a:ext cx="2984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err="1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36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6" name="Дуга 95"/>
          <p:cNvSpPr/>
          <p:nvPr/>
        </p:nvSpPr>
        <p:spPr>
          <a:xfrm rot="20811399">
            <a:off x="1592680" y="4103299"/>
            <a:ext cx="647244" cy="67863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5486400" y="1524000"/>
            <a:ext cx="4571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</a:t>
            </a:r>
            <a:endParaRPr lang="ru-RU" sz="4000" b="1" dirty="0">
              <a:ln w="12700">
                <a:solidFill>
                  <a:prstClr val="black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4953000" y="1295400"/>
            <a:ext cx="3962400" cy="2438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</a:rPr>
              <a:t>Р </a:t>
            </a:r>
            <a:r>
              <a:rPr lang="en-US" sz="2400" b="1" dirty="0" err="1" smtClean="0">
                <a:solidFill>
                  <a:prstClr val="black"/>
                </a:solidFill>
              </a:rPr>
              <a:t>noqatta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interferenciya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maksimumı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baqlanatuǵın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shárt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5181600" y="4114800"/>
            <a:ext cx="3733800" cy="2438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</a:rPr>
              <a:t>Р </a:t>
            </a:r>
            <a:r>
              <a:rPr lang="en-US" sz="2400" b="1" dirty="0" err="1" smtClean="0">
                <a:solidFill>
                  <a:prstClr val="black"/>
                </a:solidFill>
              </a:rPr>
              <a:t>noqatta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interferenciya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minimumı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baqlanatuǵın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shárt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2057400" y="3276600"/>
            <a:ext cx="6781800" cy="76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286000" y="3200400"/>
          <a:ext cx="6477000" cy="89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1" name="Формула" r:id="rId4" imgW="2844800" imgH="393700" progId="Equation.3">
                  <p:embed/>
                </p:oleObj>
              </mc:Choice>
              <mc:Fallback>
                <p:oleObj name="Формула" r:id="rId4" imgW="2844800" imgH="393700" progId="Equation.3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00400"/>
                        <a:ext cx="6477000" cy="8933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Скругленный прямоугольник 54"/>
          <p:cNvSpPr/>
          <p:nvPr/>
        </p:nvSpPr>
        <p:spPr>
          <a:xfrm>
            <a:off x="1981200" y="5943600"/>
            <a:ext cx="6934200" cy="76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131140"/>
              </p:ext>
            </p:extLst>
          </p:nvPr>
        </p:nvGraphicFramePr>
        <p:xfrm>
          <a:off x="2133598" y="5929816"/>
          <a:ext cx="6858001" cy="86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2" name="Формула" r:id="rId6" imgW="3124200" imgH="393700" progId="Equation.3">
                  <p:embed/>
                </p:oleObj>
              </mc:Choice>
              <mc:Fallback>
                <p:oleObj name="Формула" r:id="rId6" imgW="3124200" imgH="393700" progId="Equation.3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598" y="5929816"/>
                        <a:ext cx="6858001" cy="863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313964"/>
              </p:ext>
            </p:extLst>
          </p:nvPr>
        </p:nvGraphicFramePr>
        <p:xfrm>
          <a:off x="889000" y="1143000"/>
          <a:ext cx="26924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3" name="Уравнение" r:id="rId8" imgW="1346040" imgH="393480" progId="Equation.3">
                  <p:embed/>
                </p:oleObj>
              </mc:Choice>
              <mc:Fallback>
                <p:oleObj name="Уравнение" r:id="rId8" imgW="1346040" imgH="393480" progId="Equation.3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1143000"/>
                        <a:ext cx="2692400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552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9" name="Заголовок 1"/>
          <p:cNvSpPr txBox="1">
            <a:spLocks/>
          </p:cNvSpPr>
          <p:nvPr/>
        </p:nvSpPr>
        <p:spPr>
          <a:xfrm>
            <a:off x="2000232" y="1285860"/>
            <a:ext cx="2071702" cy="5000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vakuumdaǵı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98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8" grpId="0" animBg="1" autoUpdateAnimBg="0"/>
      <p:bldP spid="33" grpId="0" animBg="1" autoUpdateAnimBg="0"/>
      <p:bldP spid="3" grpId="0" animBg="1" autoUpdateAnimBg="0"/>
      <p:bldP spid="15" grpId="0" animBg="1" autoUpdateAnimBg="0"/>
      <p:bldP spid="49" grpId="0" animBg="1" autoUpdateAnimBg="0"/>
      <p:bldP spid="67" grpId="0" animBg="1" autoUpdateAnimBg="0"/>
      <p:bldP spid="68" grpId="0" animBg="1" autoUpdateAnimBg="0"/>
      <p:bldP spid="69" grpId="0" animBg="1" autoUpdateAnimBg="0"/>
      <p:bldP spid="71" grpId="0" autoUpdateAnimBg="0"/>
      <p:bldP spid="72" grpId="0" autoUpdateAnimBg="0"/>
      <p:bldP spid="73" grpId="0" autoUpdateAnimBg="0"/>
      <p:bldP spid="79" grpId="0" animBg="1" autoUpdateAnimBg="0"/>
      <p:bldP spid="80" grpId="0" animBg="1" autoUpdateAnimBg="0"/>
      <p:bldP spid="81" grpId="0" animBg="1" autoUpdateAnimBg="0"/>
      <p:bldP spid="82" grpId="0" animBg="1" autoUpdateAnimBg="0"/>
      <p:bldP spid="83" grpId="0" animBg="1" autoUpdateAnimBg="0"/>
      <p:bldP spid="84" grpId="0" autoUpdateAnimBg="0"/>
      <p:bldP spid="85" grpId="0" autoUpdateAnimBg="0"/>
      <p:bldP spid="86" grpId="0" autoUpdateAnimBg="0"/>
      <p:bldP spid="87" grpId="0" autoUpdateAnimBg="0"/>
      <p:bldP spid="88" grpId="0" autoUpdateAnimBg="0"/>
      <p:bldP spid="89" grpId="0" autoUpdateAnimBg="0"/>
      <p:bldP spid="90" grpId="0" autoUpdateAnimBg="0"/>
      <p:bldP spid="91" grpId="0" autoUpdateAnimBg="0"/>
      <p:bldP spid="92" grpId="0" autoUpdateAnimBg="0"/>
      <p:bldP spid="93" grpId="0" autoUpdateAnimBg="0"/>
      <p:bldP spid="94" grpId="0" autoUpdateAnimBg="0"/>
      <p:bldP spid="95" grpId="0" autoUpdateAnimBg="0"/>
      <p:bldP spid="96" grpId="0" animBg="1" autoUpdateAnimBg="0"/>
      <p:bldP spid="46" grpId="0" autoUpdateAnimBg="0"/>
      <p:bldP spid="47" grpId="0" animBg="1" autoUpdateAnimBg="0"/>
      <p:bldP spid="50" grpId="0" animBg="1" autoUpdateAnimBg="0"/>
      <p:bldP spid="54" grpId="0" animBg="1" autoUpdateAnimBg="0"/>
      <p:bldP spid="55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Овал 48"/>
          <p:cNvSpPr/>
          <p:nvPr/>
        </p:nvSpPr>
        <p:spPr>
          <a:xfrm rot="1792158">
            <a:off x="1358112" y="4556016"/>
            <a:ext cx="2133600" cy="2089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Teń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qalıńlıqlar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lentası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1295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400" b="1" dirty="0" smtClean="0"/>
              <a:t>	 (1' </a:t>
            </a:r>
            <a:r>
              <a:rPr lang="en-US" sz="2400" b="1" dirty="0" err="1" smtClean="0"/>
              <a:t>hám</a:t>
            </a:r>
            <a:r>
              <a:rPr lang="ru-RU" sz="2400" b="1" dirty="0" smtClean="0"/>
              <a:t> 1", 2' </a:t>
            </a:r>
            <a:r>
              <a:rPr lang="en-US" sz="2400" b="1" dirty="0" err="1" smtClean="0"/>
              <a:t>hám</a:t>
            </a:r>
            <a:r>
              <a:rPr lang="ru-RU" sz="2400" b="1" dirty="0" smtClean="0"/>
              <a:t> 2") </a:t>
            </a:r>
            <a:r>
              <a:rPr lang="en-US" sz="2400" b="1" dirty="0" err="1" smtClean="0"/>
              <a:t>kogerent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nurlar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átirapında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kesilisedi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ekrannıń</a:t>
            </a:r>
            <a:r>
              <a:rPr lang="ru-RU" sz="2400" b="1" dirty="0" smtClean="0"/>
              <a:t> ( А </a:t>
            </a:r>
            <a:r>
              <a:rPr lang="en-US" sz="2400" b="1" dirty="0" err="1" smtClean="0"/>
              <a:t>hám</a:t>
            </a:r>
            <a:r>
              <a:rPr lang="ru-RU" sz="2400" b="1" dirty="0" smtClean="0"/>
              <a:t> </a:t>
            </a:r>
            <a:r>
              <a:rPr lang="en-US" sz="2400" b="1" dirty="0" smtClean="0"/>
              <a:t>A</a:t>
            </a:r>
            <a:r>
              <a:rPr lang="ru-RU" sz="2400" b="1" dirty="0" smtClean="0"/>
              <a:t>’) </a:t>
            </a:r>
            <a:r>
              <a:rPr lang="en-US" sz="2400" b="1" dirty="0" err="1" smtClean="0"/>
              <a:t>noqatlarında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linza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jıynaladı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4" name="Прямоугольный треугольник 3"/>
          <p:cNvSpPr/>
          <p:nvPr/>
        </p:nvSpPr>
        <p:spPr>
          <a:xfrm>
            <a:off x="304800" y="5181600"/>
            <a:ext cx="3810000" cy="1143000"/>
          </a:xfrm>
          <a:prstGeom prst="rt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rot="5400000">
            <a:off x="381000" y="5867400"/>
            <a:ext cx="915194" cy="79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5400000">
            <a:off x="1905794" y="6095206"/>
            <a:ext cx="6096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rot="16200000" flipH="1">
            <a:off x="-190500" y="4457700"/>
            <a:ext cx="1143000" cy="45720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16200000" flipH="1">
            <a:off x="1181100" y="4838700"/>
            <a:ext cx="1219200" cy="53340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rot="16200000" flipH="1">
            <a:off x="190500" y="5676900"/>
            <a:ext cx="1066800" cy="228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 flipH="1" flipV="1">
            <a:off x="495300" y="5753100"/>
            <a:ext cx="914400" cy="228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endCxn id="4" idx="3"/>
          </p:cNvCxnSpPr>
          <p:nvPr/>
        </p:nvCxnSpPr>
        <p:spPr>
          <a:xfrm rot="16200000" flipH="1">
            <a:off x="1828800" y="5943600"/>
            <a:ext cx="609600" cy="152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4" idx="3"/>
          </p:cNvCxnSpPr>
          <p:nvPr/>
        </p:nvCxnSpPr>
        <p:spPr>
          <a:xfrm rot="5400000" flipH="1" flipV="1">
            <a:off x="2019300" y="5981700"/>
            <a:ext cx="533400" cy="152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5400000">
            <a:off x="266700" y="5219700"/>
            <a:ext cx="609600" cy="228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rot="5400000">
            <a:off x="1714500" y="5676900"/>
            <a:ext cx="609600" cy="228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609600" y="4495800"/>
            <a:ext cx="1447800" cy="7620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2057400" y="5105400"/>
            <a:ext cx="1143000" cy="6096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rot="5400000" flipH="1" flipV="1">
            <a:off x="914400" y="4495800"/>
            <a:ext cx="1066800" cy="7620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rot="5400000" flipH="1" flipV="1">
            <a:off x="2209800" y="5105400"/>
            <a:ext cx="838200" cy="5334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 rot="1695038">
            <a:off x="1703650" y="3697713"/>
            <a:ext cx="2523663" cy="10627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/>
          <p:cNvCxnSpPr/>
          <p:nvPr/>
        </p:nvCxnSpPr>
        <p:spPr>
          <a:xfrm flipV="1">
            <a:off x="1828800" y="4191000"/>
            <a:ext cx="1981200" cy="1524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16200000" flipV="1">
            <a:off x="1714500" y="3771900"/>
            <a:ext cx="1676400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V="1">
            <a:off x="2057400" y="4191000"/>
            <a:ext cx="1752600" cy="3048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rot="16200000" flipV="1">
            <a:off x="1790700" y="3695700"/>
            <a:ext cx="1828800" cy="9906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Овал 62"/>
          <p:cNvSpPr/>
          <p:nvPr/>
        </p:nvSpPr>
        <p:spPr>
          <a:xfrm>
            <a:off x="3733800" y="41148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2133600" y="32766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2920383" y="3198167"/>
            <a:ext cx="8885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ekran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3376145" y="4876800"/>
            <a:ext cx="7518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linza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2837776" y="6248400"/>
            <a:ext cx="6270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klin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0" y="4343400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1295400" y="4267200"/>
            <a:ext cx="3914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2400" baseline="3000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2209800" y="2819400"/>
            <a:ext cx="4138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</a:t>
            </a:r>
            <a:r>
              <a:rPr lang="en-US" sz="2400" baseline="3000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3810000" y="3657600"/>
            <a:ext cx="362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2895600" y="5105400"/>
            <a:ext cx="3914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2400" baseline="3000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24000" y="4876800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2286000" y="5867400"/>
            <a:ext cx="397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r>
              <a:rPr lang="en-US" sz="2400" baseline="30000" dirty="0" err="1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914400" y="5638800"/>
            <a:ext cx="3465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676400" y="4495800"/>
            <a:ext cx="4427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2400" baseline="3000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2362200" y="4876800"/>
            <a:ext cx="4427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2400" baseline="3000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</a:t>
            </a:r>
            <a:endParaRPr lang="ru-RU" sz="2400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8" name="Скругленный прямоугольник 77"/>
          <p:cNvSpPr/>
          <p:nvPr/>
        </p:nvSpPr>
        <p:spPr>
          <a:xfrm>
            <a:off x="4572000" y="2590800"/>
            <a:ext cx="4343400" cy="4038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Ekranda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lentaları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sisteması</a:t>
            </a:r>
            <a:r>
              <a:rPr lang="en-US" sz="2400" b="1" dirty="0" smtClean="0">
                <a:solidFill>
                  <a:schemeClr val="tx1"/>
                </a:solidFill>
              </a:rPr>
              <a:t> – </a:t>
            </a:r>
            <a:r>
              <a:rPr lang="en-US" sz="2400" b="1" dirty="0" err="1" smtClean="0">
                <a:solidFill>
                  <a:schemeClr val="tx1"/>
                </a:solidFill>
              </a:rPr>
              <a:t>olardıń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plastinkadaǵı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birdey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qalıńlıqtaǵı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noqatlarınan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shaǵılısıwı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nátiyjesinde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payda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boladı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r>
              <a:rPr lang="en-US" sz="2400" b="1" dirty="0" err="1" smtClean="0">
                <a:solidFill>
                  <a:schemeClr val="tx1"/>
                </a:solidFill>
              </a:rPr>
              <a:t>Teń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qalıńlıqlar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lentası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pona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betinde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jaylasqan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Nyuton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saqıynaları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Хорда 5"/>
          <p:cNvSpPr/>
          <p:nvPr/>
        </p:nvSpPr>
        <p:spPr>
          <a:xfrm rot="16200000">
            <a:off x="1333500" y="2705100"/>
            <a:ext cx="1905000" cy="3657600"/>
          </a:xfrm>
          <a:prstGeom prst="chord">
            <a:avLst>
              <a:gd name="adj1" fmla="val 5360023"/>
              <a:gd name="adj2" fmla="val 1620554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81000" y="5486400"/>
            <a:ext cx="3733800" cy="533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rot="5400000">
            <a:off x="3055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>
            <a:off x="8389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rot="5400000">
            <a:off x="13723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>
            <a:off x="19057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rot="5400000">
            <a:off x="-342900" y="3924300"/>
            <a:ext cx="51054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rot="16200000" flipH="1">
            <a:off x="1104900" y="2476500"/>
            <a:ext cx="3733800" cy="152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2209800" y="5105400"/>
            <a:ext cx="2362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2209800" y="5486400"/>
            <a:ext cx="2362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5400000">
            <a:off x="4153694" y="4837906"/>
            <a:ext cx="533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5400000" flipH="1" flipV="1">
            <a:off x="4191794" y="5715000"/>
            <a:ext cx="456406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>
            <a:off x="4114800" y="5410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5400000">
            <a:off x="24391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rot="5400000">
            <a:off x="28963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rot="5400000">
            <a:off x="3429794" y="3961606"/>
            <a:ext cx="1066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2819400" y="2286000"/>
            <a:ext cx="380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1828800" y="2514600"/>
            <a:ext cx="380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572000" y="4876800"/>
            <a:ext cx="380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ru-RU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4572000" y="1295400"/>
            <a:ext cx="41148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Shaǵılısqan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jaqtılıqtaǵı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joldıń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ayırması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2819400" y="4495800"/>
            <a:ext cx="3809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</a:t>
            </a:r>
            <a:endParaRPr lang="ru-RU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9393" name="Object 1"/>
          <p:cNvGraphicFramePr>
            <a:graphicFrameLocks noChangeAspect="1"/>
          </p:cNvGraphicFramePr>
          <p:nvPr/>
        </p:nvGraphicFramePr>
        <p:xfrm>
          <a:off x="4572000" y="2438399"/>
          <a:ext cx="3733800" cy="101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" name="Формула" r:id="rId4" imgW="1549400" imgH="419100" progId="Equation.3">
                  <p:embed/>
                </p:oleObj>
              </mc:Choice>
              <mc:Fallback>
                <p:oleObj name="Формула" r:id="rId4" imgW="1549400" imgH="41910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38399"/>
                        <a:ext cx="3733800" cy="10137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5" name="Picture 3" descr="9564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429000"/>
            <a:ext cx="3429000" cy="32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600" y="228600"/>
            <a:ext cx="41148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Jaqtı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saqıynalar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radiusları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24400" y="228600"/>
            <a:ext cx="41148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Qarańǵı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saqıynalar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radiusları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0417" name="Object 1"/>
          <p:cNvGraphicFramePr>
            <a:graphicFrameLocks noChangeAspect="1"/>
          </p:cNvGraphicFramePr>
          <p:nvPr/>
        </p:nvGraphicFramePr>
        <p:xfrm>
          <a:off x="83930" y="1066800"/>
          <a:ext cx="4488070" cy="102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0" name="Формула" r:id="rId4" imgW="2120900" imgH="482600" progId="Equation.3">
                  <p:embed/>
                </p:oleObj>
              </mc:Choice>
              <mc:Fallback>
                <p:oleObj name="Формула" r:id="rId4" imgW="2120900" imgH="482600" progId="Equation.3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30" y="1066800"/>
                        <a:ext cx="4488070" cy="1025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4724399" y="1143000"/>
          <a:ext cx="447574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1" name="Формула" r:id="rId6" imgW="1739900" imgH="266700" progId="Equation.3">
                  <p:embed/>
                </p:oleObj>
              </mc:Choice>
              <mc:Fallback>
                <p:oleObj name="Формула" r:id="rId6" imgW="1739900" imgH="266700" progId="Equation.3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9" y="1143000"/>
                        <a:ext cx="4475747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Скругленный прямоугольник 13"/>
          <p:cNvSpPr/>
          <p:nvPr/>
        </p:nvSpPr>
        <p:spPr>
          <a:xfrm>
            <a:off x="304800" y="2133600"/>
            <a:ext cx="8458200" cy="2057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ESLETPE</a:t>
            </a:r>
            <a:r>
              <a:rPr lang="ru-RU" sz="24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kórinisin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ótetuǵın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nurlarda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baqlaw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múmkin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biraq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ótetuǵın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nurlarda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maksimumları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shaǵılısqan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minimumları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menen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sáykes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túsedi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15765" y="4343400"/>
            <a:ext cx="4512469" cy="225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2514600" y="6291258"/>
            <a:ext cx="1828800" cy="56674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Shaǵılısqan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nurda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86314" y="6286520"/>
            <a:ext cx="1828800" cy="57148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Ótken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nurda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8382000" cy="475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5"/>
          <p:cNvSpPr/>
          <p:nvPr/>
        </p:nvSpPr>
        <p:spPr>
          <a:xfrm>
            <a:off x="304800" y="152400"/>
            <a:ext cx="861060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Islew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principi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jaqtılıqtıń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hádiysesine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tiykarlanǵan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ólshew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qurılmaları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interferometrler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/>
              <a:t>n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9150" y="2971800"/>
            <a:ext cx="1905000" cy="381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Yung </a:t>
            </a:r>
            <a:r>
              <a:rPr lang="en-US" b="1" dirty="0" err="1" smtClean="0"/>
              <a:t>tájiriybesi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19500" y="2962275"/>
            <a:ext cx="1905000" cy="381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Lloyda</a:t>
            </a:r>
            <a:r>
              <a:rPr lang="en-US" b="1" dirty="0" smtClean="0"/>
              <a:t> </a:t>
            </a:r>
            <a:r>
              <a:rPr lang="en-US" b="1" dirty="0" err="1" smtClean="0"/>
              <a:t>binası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24600" y="2962275"/>
            <a:ext cx="2438400" cy="381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Frenel</a:t>
            </a:r>
            <a:r>
              <a:rPr lang="en-US" b="1" dirty="0" smtClean="0"/>
              <a:t> </a:t>
            </a:r>
            <a:r>
              <a:rPr lang="en-US" b="1" dirty="0" err="1" smtClean="0"/>
              <a:t>biprizması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23900" y="5105400"/>
            <a:ext cx="1905000" cy="381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Biye</a:t>
            </a:r>
            <a:r>
              <a:rPr lang="en-US" b="1" dirty="0" smtClean="0"/>
              <a:t> </a:t>
            </a:r>
            <a:r>
              <a:rPr lang="en-US" b="1" dirty="0" err="1" smtClean="0"/>
              <a:t>bilinzası</a:t>
            </a:r>
            <a:endParaRPr lang="ru-RU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619500" y="5747384"/>
            <a:ext cx="2438400" cy="53913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Maykelson</a:t>
            </a:r>
            <a:r>
              <a:rPr lang="en-US" b="1" dirty="0" smtClean="0"/>
              <a:t> </a:t>
            </a:r>
            <a:r>
              <a:rPr lang="en-US" b="1" dirty="0" err="1" smtClean="0"/>
              <a:t>interferometri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53200" y="3461386"/>
            <a:ext cx="2362200" cy="28193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95258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" y="457200"/>
                  <a:ext cx="8153400" cy="6019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464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hádiyselerine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mısallar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21508" name="Picture 4" descr="D:\В 2\видеолекция 24\screenwl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19200"/>
            <a:ext cx="3619253" cy="2704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06" name="Picture 2" descr="D:\В 2\видеолекция 24\79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295400"/>
            <a:ext cx="3352800" cy="3226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07" name="Picture 3" descr="D:\В 2\видеолекция 24\tomato30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3810000"/>
            <a:ext cx="4283075" cy="2854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0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 smtClean="0"/>
              <a:t>ё</a:t>
            </a:r>
            <a:endParaRPr lang="ru-RU" dirty="0"/>
          </a:p>
        </p:txBody>
      </p:sp>
      <p:pic>
        <p:nvPicPr>
          <p:cNvPr id="4" name="Содержимое 3" descr="{99C16E06-5D1D-42A1-8C4A-DDC4BB9D35F2}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050" y="-34409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кругленный прямоугольник 4"/>
          <p:cNvSpPr/>
          <p:nvPr/>
        </p:nvSpPr>
        <p:spPr>
          <a:xfrm>
            <a:off x="0" y="0"/>
            <a:ext cx="9144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Interferenciyanıń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texnikada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qollanılıwı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167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844964" y="914400"/>
            <a:ext cx="5622635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Tegislik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betin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baqlawda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600" y="3124200"/>
            <a:ext cx="762000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191000" y="5181600"/>
            <a:ext cx="1066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Shishe</a:t>
            </a:r>
            <a:r>
              <a:rPr lang="uz-Cyrl-UZ" sz="2000" dirty="0" smtClean="0"/>
              <a:t> 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124200" y="5867400"/>
            <a:ext cx="2362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Baqlanıp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000" b="1" dirty="0" smtClean="0">
                <a:solidFill>
                  <a:schemeClr val="tx1"/>
                </a:solidFill>
              </a:rPr>
              <a:t> bet </a:t>
            </a:r>
            <a:r>
              <a:rPr lang="en-US" sz="2000" b="1" dirty="0" err="1" smtClean="0">
                <a:solidFill>
                  <a:schemeClr val="tx1"/>
                </a:solidFill>
              </a:rPr>
              <a:t>maydanı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8600" y="3124200"/>
            <a:ext cx="762000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85800" y="4648200"/>
            <a:ext cx="29718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Interferenciyanı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baqlaw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sxeması</a:t>
            </a:r>
            <a:endParaRPr lang="ru-RU" sz="20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3214686"/>
            <a:ext cx="71438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 </a:t>
            </a:r>
            <a:r>
              <a:rPr lang="el-GR" b="1" dirty="0" smtClean="0"/>
              <a:t>μ</a:t>
            </a:r>
            <a:r>
              <a:rPr lang="en-US" b="1" dirty="0" smtClean="0"/>
              <a:t>m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{74F39671-5F1C-4ACD-88B9-1CE75A66D64F}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Скругленный прямоугольник 5"/>
          <p:cNvSpPr/>
          <p:nvPr/>
        </p:nvSpPr>
        <p:spPr>
          <a:xfrm>
            <a:off x="0" y="0"/>
            <a:ext cx="9144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Interfenciyanıń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texnikada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qollanılıwı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844964" y="914400"/>
            <a:ext cx="5775036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Tegislik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betiniń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iymeklik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dárejesin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baqlawda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1676400"/>
            <a:ext cx="19050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Tekserilip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atırǵan</a:t>
            </a:r>
            <a:r>
              <a:rPr lang="en-US" sz="2000" b="1" dirty="0" smtClean="0"/>
              <a:t> bet </a:t>
            </a:r>
            <a:r>
              <a:rPr lang="en-US" sz="2000" b="1" dirty="0" err="1" smtClean="0"/>
              <a:t>maydanı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3400" y="5334000"/>
            <a:ext cx="32766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Interferenciyanı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baqlaw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sxeması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95600" y="1676400"/>
            <a:ext cx="14478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Tegis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ayna</a:t>
            </a:r>
            <a:r>
              <a:rPr lang="uz-Cyrl-UZ" sz="2000" b="1" dirty="0" smtClean="0"/>
              <a:t> 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19600" y="1943100"/>
            <a:ext cx="9906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Linza</a:t>
            </a:r>
            <a:endParaRPr lang="ru-RU" sz="20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114800" y="2590800"/>
            <a:ext cx="17526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67200" y="2743200"/>
            <a:ext cx="17526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267200" y="4114800"/>
            <a:ext cx="1600200" cy="2438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tx1"/>
                </a:solidFill>
              </a:rPr>
              <a:t>Interferenciya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hádiysesiniń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qollanılıwı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b="1" dirty="0" smtClean="0"/>
              <a:t>	</a:t>
            </a:r>
            <a:endParaRPr lang="en-US" b="1" dirty="0" smtClean="0"/>
          </a:p>
          <a:p>
            <a:pPr>
              <a:buNone/>
            </a:pPr>
            <a:r>
              <a:rPr lang="en-US" b="1" dirty="0"/>
              <a:t>	</a:t>
            </a:r>
            <a:r>
              <a:rPr lang="en-US" b="1" dirty="0" err="1" smtClean="0"/>
              <a:t>Astronomiyada</a:t>
            </a:r>
            <a:r>
              <a:rPr lang="en-US" b="1" dirty="0" smtClean="0"/>
              <a:t>:</a:t>
            </a:r>
            <a:endParaRPr lang="ru-RU" dirty="0" smtClean="0"/>
          </a:p>
          <a:p>
            <a:pPr lvl="0"/>
            <a:r>
              <a:rPr lang="en-US" b="1" i="1" dirty="0" err="1" smtClean="0"/>
              <a:t>Juldızlar</a:t>
            </a:r>
            <a:r>
              <a:rPr lang="en-US" b="1" i="1" dirty="0" smtClean="0"/>
              <a:t> </a:t>
            </a:r>
            <a:r>
              <a:rPr lang="en-US" b="1" i="1" dirty="0" err="1" smtClean="0"/>
              <a:t>diametrleri</a:t>
            </a:r>
            <a:r>
              <a:rPr lang="en-US" b="1" i="1" dirty="0" smtClean="0"/>
              <a:t> </a:t>
            </a:r>
            <a:r>
              <a:rPr lang="en-US" b="1" i="1" dirty="0" err="1" smtClean="0"/>
              <a:t>hám</a:t>
            </a:r>
            <a:r>
              <a:rPr lang="en-US" b="1" i="1" dirty="0" smtClean="0"/>
              <a:t> </a:t>
            </a:r>
            <a:r>
              <a:rPr lang="en-US" b="1" i="1" dirty="0" err="1" smtClean="0"/>
              <a:t>halatların</a:t>
            </a:r>
            <a:r>
              <a:rPr lang="en-US" b="1" i="1" dirty="0" smtClean="0"/>
              <a:t> </a:t>
            </a:r>
            <a:r>
              <a:rPr lang="en-US" b="1" i="1" dirty="0" err="1" smtClean="0"/>
              <a:t>anıqlaw</a:t>
            </a:r>
            <a:r>
              <a:rPr lang="ru-RU" b="1" i="1" dirty="0" smtClean="0"/>
              <a:t>.</a:t>
            </a:r>
          </a:p>
          <a:p>
            <a:pPr>
              <a:buNone/>
            </a:pPr>
            <a:r>
              <a:rPr lang="ru-RU" b="1" dirty="0" smtClean="0"/>
              <a:t>	</a:t>
            </a:r>
            <a:r>
              <a:rPr lang="en-US" b="1" dirty="0" err="1" smtClean="0"/>
              <a:t>Fizikada</a:t>
            </a:r>
            <a:r>
              <a:rPr lang="ru-RU" b="1" dirty="0" smtClean="0"/>
              <a:t>: </a:t>
            </a:r>
          </a:p>
          <a:p>
            <a:pPr lvl="0"/>
            <a:r>
              <a:rPr lang="en-US" b="1" i="1" dirty="0" err="1" smtClean="0"/>
              <a:t>Nurlanıwdı</a:t>
            </a:r>
            <a:r>
              <a:rPr lang="en-US" b="1" i="1" dirty="0" smtClean="0"/>
              <a:t> </a:t>
            </a:r>
            <a:r>
              <a:rPr lang="en-US" b="1" i="1" dirty="0" err="1" smtClean="0"/>
              <a:t>izertlew</a:t>
            </a:r>
            <a:r>
              <a:rPr lang="en-US" b="1" i="1" dirty="0" smtClean="0"/>
              <a:t> </a:t>
            </a:r>
            <a:r>
              <a:rPr lang="en-US" b="1" i="1" dirty="0" err="1" smtClean="0"/>
              <a:t>ásbapları</a:t>
            </a:r>
            <a:r>
              <a:rPr lang="en-US" b="1" i="1" dirty="0" smtClean="0"/>
              <a:t> </a:t>
            </a:r>
            <a:r>
              <a:rPr lang="en-US" b="1" i="1" dirty="0" err="1" smtClean="0"/>
              <a:t>sıpatında</a:t>
            </a:r>
            <a:r>
              <a:rPr lang="ru-RU" b="1" i="1" dirty="0" smtClean="0"/>
              <a:t>;</a:t>
            </a:r>
          </a:p>
          <a:p>
            <a:pPr lvl="0"/>
            <a:r>
              <a:rPr lang="en-US" b="1" i="1" dirty="0" err="1" smtClean="0"/>
              <a:t>Texnikada</a:t>
            </a:r>
            <a:r>
              <a:rPr lang="en-US" b="1" i="1" dirty="0" smtClean="0"/>
              <a:t> </a:t>
            </a:r>
            <a:r>
              <a:rPr lang="en-US" b="1" i="1" dirty="0" err="1" smtClean="0"/>
              <a:t>qollanılatuǵın</a:t>
            </a:r>
            <a:r>
              <a:rPr lang="en-US" b="1" i="1" dirty="0" smtClean="0"/>
              <a:t> </a:t>
            </a:r>
            <a:r>
              <a:rPr lang="en-US" b="1" i="1" dirty="0" err="1" smtClean="0"/>
              <a:t>sızıqlı</a:t>
            </a:r>
            <a:r>
              <a:rPr lang="en-US" b="1" i="1" dirty="0" smtClean="0"/>
              <a:t> </a:t>
            </a:r>
            <a:r>
              <a:rPr lang="en-US" b="1" i="1" dirty="0" err="1" smtClean="0"/>
              <a:t>ólshemlerdi</a:t>
            </a:r>
            <a:r>
              <a:rPr lang="en-US" b="1" i="1" dirty="0" smtClean="0"/>
              <a:t> </a:t>
            </a:r>
            <a:r>
              <a:rPr lang="en-US" b="1" i="1" dirty="0" err="1" smtClean="0"/>
              <a:t>salıstırıwda</a:t>
            </a:r>
            <a:r>
              <a:rPr lang="ru-RU" b="1" i="1" dirty="0" smtClean="0"/>
              <a:t>;</a:t>
            </a:r>
          </a:p>
          <a:p>
            <a:pPr lvl="0"/>
            <a:r>
              <a:rPr lang="en-US" b="1" i="1" dirty="0" err="1" smtClean="0"/>
              <a:t>Optikalıq</a:t>
            </a:r>
            <a:r>
              <a:rPr lang="en-US" b="1" i="1" dirty="0" smtClean="0"/>
              <a:t> </a:t>
            </a:r>
            <a:r>
              <a:rPr lang="en-US" b="1" i="1" dirty="0" err="1" smtClean="0"/>
              <a:t>hám</a:t>
            </a:r>
            <a:r>
              <a:rPr lang="en-US" b="1" i="1" dirty="0" smtClean="0"/>
              <a:t> </a:t>
            </a:r>
            <a:r>
              <a:rPr lang="en-US" b="1" i="1" dirty="0" err="1" smtClean="0"/>
              <a:t>mexanikalıq</a:t>
            </a:r>
            <a:r>
              <a:rPr lang="en-US" b="1" i="1" dirty="0" smtClean="0"/>
              <a:t> </a:t>
            </a:r>
            <a:r>
              <a:rPr lang="en-US" b="1" i="1" dirty="0" err="1" smtClean="0"/>
              <a:t>detallardıń</a:t>
            </a:r>
            <a:r>
              <a:rPr lang="en-US" b="1" i="1" dirty="0" smtClean="0"/>
              <a:t> </a:t>
            </a:r>
            <a:r>
              <a:rPr lang="en-US" b="1" i="1" dirty="0" err="1" smtClean="0"/>
              <a:t>ólshemlerin</a:t>
            </a:r>
            <a:r>
              <a:rPr lang="en-US" b="1" i="1" dirty="0" smtClean="0"/>
              <a:t> </a:t>
            </a:r>
            <a:r>
              <a:rPr lang="en-US" b="1" i="1" dirty="0" err="1" smtClean="0"/>
              <a:t>baqlawda</a:t>
            </a:r>
            <a:r>
              <a:rPr lang="ru-RU" b="1" i="1" dirty="0" smtClean="0"/>
              <a:t>;</a:t>
            </a:r>
          </a:p>
          <a:p>
            <a:pPr lvl="0"/>
            <a:r>
              <a:rPr lang="en-US" b="1" i="1" dirty="0" smtClean="0"/>
              <a:t>(</a:t>
            </a:r>
            <a:r>
              <a:rPr lang="en-US" b="1" i="1" dirty="0" err="1" smtClean="0"/>
              <a:t>akustikalıq</a:t>
            </a:r>
            <a:r>
              <a:rPr lang="en-US" b="1" i="1" dirty="0" smtClean="0"/>
              <a:t> </a:t>
            </a:r>
            <a:r>
              <a:rPr lang="en-US" b="1" i="1" dirty="0" err="1" smtClean="0"/>
              <a:t>hám</a:t>
            </a:r>
            <a:r>
              <a:rPr lang="en-US" b="1" i="1" dirty="0" smtClean="0"/>
              <a:t> radio</a:t>
            </a:r>
            <a:r>
              <a:rPr lang="ru-RU" b="1" i="1" dirty="0" smtClean="0"/>
              <a:t>) </a:t>
            </a:r>
            <a:r>
              <a:rPr lang="en-US" b="1" i="1" dirty="0" err="1" smtClean="0"/>
              <a:t>tolqınlardıń</a:t>
            </a:r>
            <a:r>
              <a:rPr lang="en-US" b="1" i="1" dirty="0" smtClean="0"/>
              <a:t> </a:t>
            </a:r>
            <a:r>
              <a:rPr lang="en-US" b="1" i="1" dirty="0" err="1" smtClean="0"/>
              <a:t>tarqalıw</a:t>
            </a:r>
            <a:r>
              <a:rPr lang="en-US" b="1" i="1" dirty="0" smtClean="0"/>
              <a:t> </a:t>
            </a:r>
            <a:r>
              <a:rPr lang="en-US" b="1" i="1" dirty="0" err="1" smtClean="0"/>
              <a:t>tezligin</a:t>
            </a:r>
            <a:r>
              <a:rPr lang="en-US" b="1" i="1" dirty="0" smtClean="0"/>
              <a:t> </a:t>
            </a:r>
            <a:r>
              <a:rPr lang="en-US" b="1" i="1" dirty="0" err="1" smtClean="0"/>
              <a:t>ólshewde</a:t>
            </a:r>
            <a:r>
              <a:rPr lang="ru-RU" b="1" i="1" dirty="0" smtClean="0"/>
              <a:t>;</a:t>
            </a:r>
          </a:p>
          <a:p>
            <a:pPr lvl="0"/>
            <a:r>
              <a:rPr lang="en-US" b="1" i="1" dirty="0" err="1" smtClean="0"/>
              <a:t>Betlerden</a:t>
            </a:r>
            <a:r>
              <a:rPr lang="en-US" b="1" i="1" dirty="0" smtClean="0"/>
              <a:t> </a:t>
            </a:r>
            <a:r>
              <a:rPr lang="en-US" b="1" i="1" dirty="0" err="1" smtClean="0"/>
              <a:t>shaǵılısıp</a:t>
            </a:r>
            <a:r>
              <a:rPr lang="en-US" b="1" i="1" dirty="0" smtClean="0"/>
              <a:t> </a:t>
            </a:r>
            <a:r>
              <a:rPr lang="en-US" b="1" i="1" dirty="0" err="1" smtClean="0"/>
              <a:t>atırǵan</a:t>
            </a:r>
            <a:r>
              <a:rPr lang="en-US" b="1" i="1" dirty="0" smtClean="0"/>
              <a:t> </a:t>
            </a:r>
            <a:r>
              <a:rPr lang="en-US" b="1" i="1" dirty="0" err="1" smtClean="0"/>
              <a:t>nurlardı</a:t>
            </a:r>
            <a:r>
              <a:rPr lang="en-US" b="1" i="1" dirty="0" smtClean="0"/>
              <a:t> </a:t>
            </a:r>
            <a:r>
              <a:rPr lang="en-US" b="1" i="1" dirty="0" err="1" smtClean="0"/>
              <a:t>kúsheytiw</a:t>
            </a:r>
            <a:r>
              <a:rPr lang="en-US" b="1" i="1" dirty="0" smtClean="0"/>
              <a:t> </a:t>
            </a:r>
            <a:r>
              <a:rPr lang="en-US" b="1" i="1" dirty="0" err="1" smtClean="0"/>
              <a:t>yaki</a:t>
            </a:r>
            <a:r>
              <a:rPr lang="en-US" b="1" i="1" dirty="0" smtClean="0"/>
              <a:t> </a:t>
            </a:r>
            <a:r>
              <a:rPr lang="en-US" b="1" i="1" dirty="0" err="1" smtClean="0"/>
              <a:t>páseytiwde</a:t>
            </a:r>
            <a:r>
              <a:rPr lang="ru-RU" b="1" i="1" dirty="0" smtClean="0"/>
              <a:t>; </a:t>
            </a:r>
            <a:endParaRPr lang="en-US" b="1" i="1" dirty="0"/>
          </a:p>
          <a:p>
            <a:pPr lvl="0"/>
            <a:r>
              <a:rPr lang="en-US" b="1" i="1" dirty="0" err="1" smtClean="0"/>
              <a:t>Eki</a:t>
            </a:r>
            <a:r>
              <a:rPr lang="en-US" b="1" i="1" dirty="0" smtClean="0"/>
              <a:t> </a:t>
            </a:r>
            <a:r>
              <a:rPr lang="en-US" b="1" i="1" dirty="0" err="1" smtClean="0"/>
              <a:t>tolqın</a:t>
            </a:r>
            <a:r>
              <a:rPr lang="en-US" b="1" i="1" dirty="0" smtClean="0"/>
              <a:t> </a:t>
            </a:r>
            <a:r>
              <a:rPr lang="en-US" b="1" i="1" dirty="0" err="1" smtClean="0"/>
              <a:t>dereklerı</a:t>
            </a:r>
            <a:r>
              <a:rPr lang="en-US" b="1" i="1" dirty="0" smtClean="0"/>
              <a:t> </a:t>
            </a:r>
            <a:r>
              <a:rPr lang="en-US" b="1" i="1" dirty="0" err="1" smtClean="0"/>
              <a:t>arasındaǵı</a:t>
            </a:r>
            <a:r>
              <a:rPr lang="en-US" b="1" i="1" dirty="0" smtClean="0"/>
              <a:t> </a:t>
            </a:r>
            <a:r>
              <a:rPr lang="en-US" b="1" i="1" dirty="0" err="1" smtClean="0"/>
              <a:t>aralıqtı</a:t>
            </a:r>
            <a:r>
              <a:rPr lang="en-US" b="1" i="1" dirty="0" smtClean="0"/>
              <a:t> </a:t>
            </a:r>
            <a:r>
              <a:rPr lang="en-US" b="1" i="1" dirty="0" err="1" smtClean="0"/>
              <a:t>ólshewde</a:t>
            </a:r>
            <a:r>
              <a:rPr lang="ru-RU" i="1" dirty="0" smtClean="0"/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8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ÐÐ°ÑÑÐ¸Ð½ÐºÐ¸ Ð¿Ð¾ Ð·Ð°Ð¿ÑÐ¾ÑÑ em wav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482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0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5" y="928688"/>
            <a:ext cx="8270875" cy="559435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Font typeface="Arial" charset="0"/>
              <a:buNone/>
              <a:defRPr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6.</a:t>
            </a:r>
            <a:r>
              <a:rPr lang="ru-RU" sz="2000" b="1" dirty="0" smtClean="0"/>
              <a:t> </a:t>
            </a:r>
            <a:r>
              <a:rPr lang="en-US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0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uz-Latn-UZ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</a:t>
            </a:r>
            <a:r>
              <a:rPr lang="en-US" sz="2000" b="1" dirty="0"/>
              <a:t>"</a:t>
            </a:r>
            <a:r>
              <a:rPr lang="en-US" sz="2000" b="1" dirty="0" err="1"/>
              <a:t>Fizika</a:t>
            </a:r>
            <a:r>
              <a:rPr lang="en-US" sz="2000" b="1" dirty="0"/>
              <a:t> I </a:t>
            </a:r>
            <a:r>
              <a:rPr lang="en-US" sz="2000" b="1" dirty="0" err="1"/>
              <a:t>kursı</a:t>
            </a:r>
            <a:r>
              <a:rPr lang="en-US" sz="2000" b="1" dirty="0"/>
              <a:t> </a:t>
            </a:r>
            <a:r>
              <a:rPr lang="en-US" sz="2000" b="1" dirty="0" err="1"/>
              <a:t>boyınsha</a:t>
            </a:r>
            <a:r>
              <a:rPr lang="en-US" sz="2000" b="1" dirty="0"/>
              <a:t> </a:t>
            </a:r>
            <a:r>
              <a:rPr lang="en-US" sz="2000" b="1" dirty="0" err="1"/>
              <a:t>prezentaciyalıq</a:t>
            </a:r>
            <a:r>
              <a:rPr lang="en-US" sz="2000" b="1" dirty="0"/>
              <a:t> </a:t>
            </a:r>
            <a:r>
              <a:rPr lang="en-US" sz="2000" b="1" dirty="0" err="1"/>
              <a:t>multimedialı</a:t>
            </a:r>
            <a:r>
              <a:rPr lang="en-US" sz="2000" b="1" dirty="0"/>
              <a:t> </a:t>
            </a:r>
            <a:r>
              <a:rPr lang="en-US" sz="2000" b="1" dirty="0" err="1"/>
              <a:t>shınıǵıwlar</a:t>
            </a:r>
            <a:r>
              <a:rPr lang="en-US" sz="2000" b="1" dirty="0"/>
              <a:t> </a:t>
            </a:r>
            <a:r>
              <a:rPr lang="en-US" sz="2000" b="1" dirty="0" err="1"/>
              <a:t>toplamı</a:t>
            </a:r>
            <a:r>
              <a:rPr lang="en-US" sz="2000" b="1" dirty="0"/>
              <a:t>“</a:t>
            </a:r>
            <a:r>
              <a:rPr lang="uz-Latn-UZ" sz="2000" b="1" dirty="0"/>
              <a:t>.</a:t>
            </a:r>
            <a:r>
              <a:rPr lang="en-US" sz="2000" b="1" dirty="0"/>
              <a:t> </a:t>
            </a:r>
            <a:r>
              <a:rPr lang="uz-Latn-UZ" sz="2000" b="1" dirty="0"/>
              <a:t>E</a:t>
            </a:r>
            <a:r>
              <a:rPr lang="en-US" sz="2000" b="1" dirty="0" err="1"/>
              <a:t>lektron</a:t>
            </a:r>
            <a:r>
              <a:rPr lang="en-US" sz="2000" b="1" dirty="0"/>
              <a:t> </a:t>
            </a:r>
            <a:r>
              <a:rPr lang="en-US" sz="2000" b="1" dirty="0" err="1"/>
              <a:t>oqıw</a:t>
            </a:r>
            <a:r>
              <a:rPr lang="en-US" sz="2000" b="1" dirty="0"/>
              <a:t> </a:t>
            </a:r>
            <a:r>
              <a:rPr lang="en-US" sz="2000" b="1" dirty="0" err="1"/>
              <a:t>qollanba</a:t>
            </a:r>
            <a:r>
              <a:rPr lang="en-US" sz="2000" b="1" dirty="0"/>
              <a:t>. </a:t>
            </a:r>
            <a:r>
              <a:rPr lang="en-US" sz="2000" b="1" dirty="0" err="1"/>
              <a:t>Nókis</a:t>
            </a:r>
            <a:r>
              <a:rPr lang="uz-Latn-UZ" sz="2000" b="1" dirty="0"/>
              <a:t>.</a:t>
            </a:r>
            <a:r>
              <a:rPr lang="en-US" sz="2000" b="1" dirty="0"/>
              <a:t> 2022 </a:t>
            </a:r>
            <a:r>
              <a:rPr lang="uz-Latn-UZ" sz="2000" b="1" dirty="0"/>
              <a:t>j</a:t>
            </a:r>
            <a:r>
              <a:rPr lang="en-US" sz="2000" b="1" dirty="0"/>
              <a:t>. </a:t>
            </a:r>
            <a:r>
              <a:rPr lang="en-US" sz="2000" b="1" dirty="0" err="1"/>
              <a:t>O‘zR</a:t>
            </a:r>
            <a:r>
              <a:rPr lang="en-US" sz="2000" b="1" dirty="0"/>
              <a:t> OO‘MTV 20</a:t>
            </a:r>
            <a:r>
              <a:rPr lang="uz-Latn-UZ" sz="2000" b="1" dirty="0"/>
              <a:t>2</a:t>
            </a:r>
            <a:r>
              <a:rPr lang="en-US" sz="2000" b="1" dirty="0"/>
              <a:t>1.</a:t>
            </a:r>
            <a:r>
              <a:rPr lang="uz-Latn-UZ" sz="2000" b="1" dirty="0"/>
              <a:t>31</a:t>
            </a:r>
            <a:r>
              <a:rPr lang="en-US" sz="2000" b="1" dirty="0"/>
              <a:t>.0</a:t>
            </a:r>
            <a:r>
              <a:rPr lang="uz-Latn-UZ" sz="2000" b="1" dirty="0"/>
              <a:t>5</a:t>
            </a:r>
            <a:r>
              <a:rPr lang="en-US" sz="2000" b="1" dirty="0"/>
              <a:t> </a:t>
            </a:r>
            <a:r>
              <a:rPr lang="en-US" sz="2000" b="1" dirty="0" err="1"/>
              <a:t>dagi</a:t>
            </a:r>
            <a:r>
              <a:rPr lang="en-US" sz="2000" b="1" dirty="0"/>
              <a:t> “</a:t>
            </a:r>
            <a:r>
              <a:rPr lang="uz-Latn-UZ" sz="2000" b="1" dirty="0"/>
              <a:t>2</a:t>
            </a:r>
            <a:r>
              <a:rPr lang="en-US" sz="2000" b="1" dirty="0"/>
              <a:t>3</a:t>
            </a:r>
            <a:r>
              <a:rPr lang="uz-Latn-UZ" sz="2000" b="1" dirty="0"/>
              <a:t>7</a:t>
            </a:r>
            <a:r>
              <a:rPr lang="en-US" sz="2000" b="1" dirty="0"/>
              <a:t>”-</a:t>
            </a:r>
            <a:r>
              <a:rPr lang="en-US" sz="2000" b="1" dirty="0" err="1"/>
              <a:t>sonli</a:t>
            </a:r>
            <a:r>
              <a:rPr lang="en-US" sz="2000" b="1" dirty="0"/>
              <a:t> </a:t>
            </a:r>
            <a:r>
              <a:rPr lang="en-US" sz="2000" b="1" dirty="0" err="1"/>
              <a:t>buyrug‘i</a:t>
            </a:r>
            <a:r>
              <a:rPr lang="en-US" sz="2000" b="1" dirty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Font typeface="Arial" charset="0"/>
              <a:buNone/>
              <a:defRPr/>
            </a:pPr>
            <a:endParaRPr lang="ru-RU" sz="2000" b="1" dirty="0"/>
          </a:p>
          <a:p>
            <a:pPr>
              <a:buFont typeface="Arial" charset="0"/>
              <a:buNone/>
              <a:defRPr/>
            </a:pPr>
            <a:endParaRPr lang="ru-RU" sz="2400" dirty="0" smtClean="0"/>
          </a:p>
          <a:p>
            <a:pPr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6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phet.colorado.edu/en/simulation/bending-light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43200"/>
            <a:ext cx="7848600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phet.colorado.edu/en/simulation/wave-interference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662607"/>
            <a:ext cx="7924800" cy="38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4800" b="1" dirty="0" smtClean="0">
                <a:solidFill>
                  <a:schemeClr val="tx1"/>
                </a:solidFill>
              </a:rPr>
              <a:t>L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smtClean="0">
                <a:solidFill>
                  <a:schemeClr val="tx1"/>
                </a:solidFill>
              </a:rPr>
              <a:t>k</a:t>
            </a:r>
            <a:r>
              <a:rPr lang="uz-Latn-UZ" sz="4800" b="1" dirty="0" smtClean="0">
                <a:solidFill>
                  <a:schemeClr val="tx1"/>
                </a:solidFill>
              </a:rPr>
              <a:t>ciya</a:t>
            </a:r>
            <a:r>
              <a:rPr lang="ru-RU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r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smtClean="0">
                <a:solidFill>
                  <a:schemeClr val="tx1"/>
                </a:solidFill>
              </a:rPr>
              <a:t>j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err="1" smtClean="0">
                <a:solidFill>
                  <a:schemeClr val="tx1"/>
                </a:solidFill>
              </a:rPr>
              <a:t>si</a:t>
            </a:r>
            <a:endParaRPr lang="ru-RU" sz="48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US" sz="2800" b="1" dirty="0" smtClean="0"/>
          </a:p>
          <a:p>
            <a:pPr lvl="0"/>
            <a:r>
              <a:rPr lang="en-US" sz="2800" b="1" dirty="0" err="1" smtClean="0"/>
              <a:t>Jaqtılıqtıń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elektromagnit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tolqın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teoriyası</a:t>
            </a:r>
            <a:r>
              <a:rPr lang="en-US" sz="2800" b="1" dirty="0" smtClean="0"/>
              <a:t>. </a:t>
            </a:r>
            <a:r>
              <a:rPr lang="ru-RU" sz="2800" b="1" dirty="0" smtClean="0"/>
              <a:t> </a:t>
            </a:r>
          </a:p>
          <a:p>
            <a:pPr lvl="0"/>
            <a:r>
              <a:rPr lang="en-US" sz="2800" b="1" dirty="0" err="1" smtClean="0"/>
              <a:t>Jaqtılıq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tolqınlarınıń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keńislik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waqıt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boyınsha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kogerentligi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pPr lvl="0"/>
            <a:r>
              <a:rPr lang="en-US" sz="2800" b="1" dirty="0" err="1" smtClean="0"/>
              <a:t>Kogerent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jaqtılıq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tolqınların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alıw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usılları</a:t>
            </a:r>
            <a:r>
              <a:rPr lang="en-US" sz="2800" b="1" dirty="0" smtClean="0"/>
              <a:t>.</a:t>
            </a:r>
            <a:endParaRPr lang="ru-RU" sz="2800" b="1" dirty="0" smtClean="0"/>
          </a:p>
          <a:p>
            <a:pPr lvl="0"/>
            <a:r>
              <a:rPr lang="en-US" sz="2800" b="1" dirty="0" err="1" smtClean="0"/>
              <a:t>Interferenciya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hádiysesi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pPr lvl="0"/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qalıńlıqlardıń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interferenciya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tarawları</a:t>
            </a:r>
            <a:r>
              <a:rPr lang="en-US" sz="2800" b="1" dirty="0" smtClean="0"/>
              <a:t>. </a:t>
            </a:r>
          </a:p>
          <a:p>
            <a:pPr lvl="0"/>
            <a:r>
              <a:rPr lang="en-US" sz="2800" b="1" dirty="0" err="1" smtClean="0"/>
              <a:t>Nyuton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saqıynaları</a:t>
            </a:r>
            <a:r>
              <a:rPr lang="en-US" sz="2800" b="1" dirty="0" smtClean="0"/>
              <a:t>.</a:t>
            </a:r>
          </a:p>
          <a:p>
            <a:pPr lvl="0"/>
            <a:r>
              <a:rPr lang="en-US" sz="2800" b="1" dirty="0" err="1" smtClean="0"/>
              <a:t>Interferenciya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hádiysesiniń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texnikada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qollanılıwı</a:t>
            </a:r>
            <a:r>
              <a:rPr lang="en-US" sz="2800" b="1" dirty="0" smtClean="0"/>
              <a:t>.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096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Jaqtılıqtıń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korpuskulyar</a:t>
            </a:r>
            <a:r>
              <a:rPr lang="en-US" b="1" dirty="0" smtClean="0">
                <a:solidFill>
                  <a:schemeClr val="tx1"/>
                </a:solidFill>
              </a:rPr>
              <a:t>-to</a:t>
            </a:r>
            <a:r>
              <a:rPr lang="uz-Latn-UZ" b="1" dirty="0" smtClean="0">
                <a:solidFill>
                  <a:schemeClr val="tx1"/>
                </a:solidFill>
              </a:rPr>
              <a:t>lqı</a:t>
            </a:r>
            <a:r>
              <a:rPr lang="en-US" b="1" dirty="0" smtClean="0">
                <a:solidFill>
                  <a:schemeClr val="tx1"/>
                </a:solidFill>
              </a:rPr>
              <a:t>n </a:t>
            </a:r>
            <a:r>
              <a:rPr lang="en-US" b="1" dirty="0" err="1" smtClean="0">
                <a:solidFill>
                  <a:schemeClr val="tx1"/>
                </a:solidFill>
              </a:rPr>
              <a:t>dualizmi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 algn="ctr">
              <a:buNone/>
            </a:pPr>
            <a:endParaRPr lang="ru-RU" b="1" dirty="0" smtClean="0"/>
          </a:p>
          <a:p>
            <a:pPr algn="ctr">
              <a:buNone/>
            </a:pPr>
            <a:r>
              <a:rPr lang="uz-Latn-UZ" b="1" dirty="0" smtClean="0"/>
              <a:t>Isaak Nyuton</a:t>
            </a:r>
            <a:endParaRPr lang="ru-RU" b="1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 algn="ctr">
              <a:buNone/>
            </a:pPr>
            <a:endParaRPr lang="ru-RU" b="1" dirty="0" smtClean="0"/>
          </a:p>
          <a:p>
            <a:pPr algn="ctr">
              <a:buNone/>
            </a:pPr>
            <a:r>
              <a:rPr lang="uz-Latn-UZ" b="1" dirty="0" smtClean="0"/>
              <a:t>Xristian Gyuygenc</a:t>
            </a:r>
            <a:endParaRPr lang="ru-RU" b="1" dirty="0"/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388" y="2092678"/>
            <a:ext cx="28194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2071678"/>
            <a:ext cx="2867934" cy="416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Выноска-облако 13"/>
          <p:cNvSpPr/>
          <p:nvPr/>
        </p:nvSpPr>
        <p:spPr>
          <a:xfrm>
            <a:off x="5507062" y="1214421"/>
            <a:ext cx="3581400" cy="1512751"/>
          </a:xfrm>
          <a:prstGeom prst="cloudCallou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2800" b="1" dirty="0" smtClean="0">
                <a:solidFill>
                  <a:srgbClr val="C00000"/>
                </a:solidFill>
              </a:rPr>
              <a:t>Jaqtılıq-tolqın </a:t>
            </a:r>
            <a:endParaRPr lang="ru-RU" sz="2800" b="1" dirty="0">
              <a:solidFill>
                <a:srgbClr val="C00000"/>
              </a:solidFill>
            </a:endParaRPr>
          </a:p>
        </p:txBody>
      </p:sp>
      <p:sp>
        <p:nvSpPr>
          <p:cNvPr id="15" name="Выноска-облако 14"/>
          <p:cNvSpPr/>
          <p:nvPr/>
        </p:nvSpPr>
        <p:spPr>
          <a:xfrm flipH="1">
            <a:off x="87190" y="1214422"/>
            <a:ext cx="3505200" cy="1550264"/>
          </a:xfrm>
          <a:prstGeom prst="cloudCallou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C00000"/>
                </a:solidFill>
              </a:rPr>
              <a:t>Jaqtılıq</a:t>
            </a:r>
            <a:r>
              <a:rPr lang="en-US" sz="2800" b="1" dirty="0" smtClean="0">
                <a:solidFill>
                  <a:srgbClr val="C00000"/>
                </a:solidFill>
              </a:rPr>
              <a:t>-</a:t>
            </a:r>
            <a:r>
              <a:rPr lang="uz-Latn-UZ" sz="2800" b="1" dirty="0" smtClean="0">
                <a:solidFill>
                  <a:srgbClr val="C00000"/>
                </a:solidFill>
              </a:rPr>
              <a:t>bóleksheler </a:t>
            </a:r>
            <a:r>
              <a:rPr lang="ru-RU" sz="2800" b="1" dirty="0" smtClean="0">
                <a:solidFill>
                  <a:srgbClr val="C00000"/>
                </a:solidFill>
              </a:rPr>
              <a:t>а</a:t>
            </a:r>
            <a:r>
              <a:rPr lang="uz-Latn-UZ" sz="2800" b="1" dirty="0" smtClean="0">
                <a:solidFill>
                  <a:srgbClr val="C00000"/>
                </a:solidFill>
              </a:rPr>
              <a:t>ǵımı</a:t>
            </a:r>
            <a:endParaRPr lang="ru-RU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382000" cy="10715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Maksvelldiń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tuwralı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elektromagnit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tolqın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teoriyası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28596" y="1214422"/>
            <a:ext cx="84582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– </a:t>
            </a:r>
            <a:r>
              <a:rPr lang="en-US" sz="2400" b="1" dirty="0" err="1" smtClean="0">
                <a:solidFill>
                  <a:prstClr val="black"/>
                </a:solidFill>
              </a:rPr>
              <a:t>tómendegi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teńleme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menen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ańlatılatuǵın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elektromagnit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esaplanadı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2143108" y="2071678"/>
          <a:ext cx="4800600" cy="789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0" name="Формула" r:id="rId4" imgW="1511300" imgH="254000" progId="Equation.3">
                  <p:embed/>
                </p:oleObj>
              </mc:Choice>
              <mc:Fallback>
                <p:oleObj name="Формула" r:id="rId4" imgW="1511300" imgH="25400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2071678"/>
                        <a:ext cx="4800600" cy="7894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00034" y="2786058"/>
            <a:ext cx="83058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tezligi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vakuumdaǵı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elektromagnit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tolqınǵa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uqsas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ru-RU" sz="2400" b="1" dirty="0" smtClean="0">
                <a:solidFill>
                  <a:prstClr val="black"/>
                </a:solidFill>
              </a:rPr>
              <a:t>(ε = μ = 1) 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ge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teń</a:t>
            </a:r>
            <a:endParaRPr lang="ru-RU" sz="24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714480" y="3714752"/>
          <a:ext cx="6107696" cy="92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1" name="Формула" r:id="rId6" imgW="2768600" imgH="419100" progId="Equation.3">
                  <p:embed/>
                </p:oleObj>
              </mc:Choice>
              <mc:Fallback>
                <p:oleObj name="Формула" r:id="rId6" imgW="2768600" imgH="4191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14752"/>
                        <a:ext cx="6107696" cy="921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Скругленный прямоугольник 10"/>
          <p:cNvSpPr/>
          <p:nvPr/>
        </p:nvSpPr>
        <p:spPr>
          <a:xfrm>
            <a:off x="428596" y="4572008"/>
            <a:ext cx="8382000" cy="5000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Móldir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ortalıqlarda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tezligi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kemeyedi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97009"/>
              </p:ext>
            </p:extLst>
          </p:nvPr>
        </p:nvGraphicFramePr>
        <p:xfrm>
          <a:off x="2428860" y="5286388"/>
          <a:ext cx="198665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2" name="Формула" r:id="rId8" imgW="774364" imgH="418918" progId="Equation.3">
                  <p:embed/>
                </p:oleObj>
              </mc:Choice>
              <mc:Fallback>
                <p:oleObj name="Формула" r:id="rId8" imgW="774364" imgH="418918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60" y="5286388"/>
                        <a:ext cx="1986658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12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316383"/>
              </p:ext>
            </p:extLst>
          </p:nvPr>
        </p:nvGraphicFramePr>
        <p:xfrm>
          <a:off x="5286380" y="5500702"/>
          <a:ext cx="12874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3" name="Формула" r:id="rId10" imgW="469900" imgH="228600" progId="Equation.3">
                  <p:embed/>
                </p:oleObj>
              </mc:Choice>
              <mc:Fallback>
                <p:oleObj name="Формула" r:id="rId10" imgW="469900" imgH="22860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5500702"/>
                        <a:ext cx="1287463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35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57158" y="1214422"/>
            <a:ext cx="8572560" cy="41434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ESLETPE</a:t>
            </a:r>
            <a:endParaRPr lang="ru-RU" sz="28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800" b="1" dirty="0" err="1" smtClean="0">
                <a:solidFill>
                  <a:prstClr val="black"/>
                </a:solidFill>
              </a:rPr>
              <a:t>Optikada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degende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tek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kórinetuǵın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nurlardı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emes</a:t>
            </a:r>
            <a:r>
              <a:rPr lang="en-US" sz="2800" b="1" dirty="0" smtClean="0">
                <a:solidFill>
                  <a:prstClr val="black"/>
                </a:solidFill>
              </a:rPr>
              <a:t>, </a:t>
            </a:r>
            <a:r>
              <a:rPr lang="en-US" sz="2800" b="1" dirty="0" err="1" smtClean="0">
                <a:solidFill>
                  <a:prstClr val="black"/>
                </a:solidFill>
              </a:rPr>
              <a:t>bálkim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oǵan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jantasatuǵın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keń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diapozondaǵı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elektromagnit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nurlanıw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spektri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ru-RU" sz="2800" b="1" dirty="0" smtClean="0">
                <a:solidFill>
                  <a:prstClr val="black"/>
                </a:solidFill>
              </a:rPr>
              <a:t>– </a:t>
            </a:r>
            <a:r>
              <a:rPr lang="uz-Cyrl-UZ" sz="2800" b="1" dirty="0" smtClean="0">
                <a:solidFill>
                  <a:prstClr val="black"/>
                </a:solidFill>
              </a:rPr>
              <a:t>(</a:t>
            </a:r>
            <a:r>
              <a:rPr lang="en-US" sz="2800" b="1" dirty="0" smtClean="0">
                <a:solidFill>
                  <a:prstClr val="black"/>
                </a:solidFill>
              </a:rPr>
              <a:t>IQ</a:t>
            </a:r>
            <a:r>
              <a:rPr lang="uz-Cyrl-UZ" sz="2800" b="1" dirty="0" smtClean="0">
                <a:solidFill>
                  <a:prstClr val="black"/>
                </a:solidFill>
              </a:rPr>
              <a:t>) </a:t>
            </a:r>
            <a:r>
              <a:rPr lang="en-US" sz="2800" b="1" dirty="0" err="1" smtClean="0">
                <a:solidFill>
                  <a:prstClr val="black"/>
                </a:solidFill>
              </a:rPr>
              <a:t>infraqızıl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hám</a:t>
            </a:r>
            <a:r>
              <a:rPr lang="uz-Cyrl-UZ" sz="2800" b="1" dirty="0" smtClean="0">
                <a:solidFill>
                  <a:prstClr val="black"/>
                </a:solidFill>
              </a:rPr>
              <a:t> (</a:t>
            </a:r>
            <a:r>
              <a:rPr lang="en-US" sz="2800" b="1" dirty="0" smtClean="0">
                <a:solidFill>
                  <a:prstClr val="black"/>
                </a:solidFill>
              </a:rPr>
              <a:t>UF</a:t>
            </a:r>
            <a:r>
              <a:rPr lang="uz-Cyrl-UZ" sz="2800" b="1" dirty="0" smtClean="0">
                <a:solidFill>
                  <a:prstClr val="black"/>
                </a:solidFill>
              </a:rPr>
              <a:t>) </a:t>
            </a:r>
            <a:r>
              <a:rPr lang="en-US" sz="2800" b="1" dirty="0" err="1" smtClean="0">
                <a:solidFill>
                  <a:prstClr val="black"/>
                </a:solidFill>
              </a:rPr>
              <a:t>ultrafiolet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spektrleri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túsiniledi</a:t>
            </a:r>
            <a:r>
              <a:rPr lang="en-US" sz="2800" b="1" dirty="0" smtClean="0">
                <a:solidFill>
                  <a:prstClr val="black"/>
                </a:solidFill>
              </a:rPr>
              <a:t>. </a:t>
            </a:r>
            <a:r>
              <a:rPr lang="en-US" sz="2800" b="1" dirty="0" err="1" smtClean="0">
                <a:solidFill>
                  <a:prstClr val="black"/>
                </a:solidFill>
              </a:rPr>
              <a:t>Kórinetuǵın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nurları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elektromagnit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tolqınlar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spektriniń</a:t>
            </a:r>
            <a:r>
              <a:rPr lang="ru-RU" sz="2800" b="1" dirty="0" smtClean="0">
                <a:solidFill>
                  <a:prstClr val="black"/>
                </a:solidFill>
              </a:rPr>
              <a:t> </a:t>
            </a:r>
            <a:endParaRPr lang="en-US" sz="2800" b="1" dirty="0" smtClean="0">
              <a:solidFill>
                <a:prstClr val="black"/>
              </a:solidFill>
            </a:endParaRPr>
          </a:p>
          <a:p>
            <a:pPr algn="ctr"/>
            <a:r>
              <a:rPr lang="ru-RU" sz="2800" b="1" dirty="0" smtClean="0">
                <a:solidFill>
                  <a:prstClr val="black"/>
                </a:solidFill>
              </a:rPr>
              <a:t>400</a:t>
            </a:r>
            <a:r>
              <a:rPr lang="en-US" sz="2800" b="1" dirty="0" smtClean="0">
                <a:solidFill>
                  <a:prstClr val="black"/>
                </a:solidFill>
              </a:rPr>
              <a:t> nm</a:t>
            </a:r>
            <a:r>
              <a:rPr lang="ru-RU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</a:rPr>
              <a:t>den 780 nm </a:t>
            </a:r>
            <a:r>
              <a:rPr lang="en-US" sz="2800" b="1" dirty="0" err="1" smtClean="0">
                <a:solidFill>
                  <a:prstClr val="black"/>
                </a:solidFill>
              </a:rPr>
              <a:t>ge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shekemgi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diapazonında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jatadı</a:t>
            </a:r>
            <a:r>
              <a:rPr lang="en-US" sz="2800" b="1" dirty="0" smtClean="0">
                <a:solidFill>
                  <a:prstClr val="black"/>
                </a:solidFill>
              </a:rPr>
              <a:t>.</a:t>
            </a:r>
            <a:endParaRPr lang="ru-RU" sz="28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114800" y="228600"/>
            <a:ext cx="4800600" cy="3733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Gyuygenc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principi</a:t>
            </a:r>
            <a:r>
              <a:rPr lang="en-US" sz="2800" b="1" dirty="0">
                <a:solidFill>
                  <a:schemeClr val="tx1"/>
                </a:solidFill>
              </a:rPr>
              <a:t>:</a:t>
            </a:r>
            <a:r>
              <a:rPr lang="ru-RU" sz="28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bul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principke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tiykarlanıp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háreketi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jetip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barǵan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noqat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ekilemshi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deregine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aylanadı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bul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tolqınlardı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orap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alıwshı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iymek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sızıq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keyingi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momenttegi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frontı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halatın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belgileydi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90500" y="4038600"/>
            <a:ext cx="8763000" cy="2133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Gyuygenc</a:t>
            </a:r>
            <a:r>
              <a:rPr lang="en-US" sz="2800" b="1" dirty="0" smtClean="0">
                <a:solidFill>
                  <a:schemeClr val="tx1"/>
                </a:solidFill>
              </a:rPr>
              <a:t> – </a:t>
            </a:r>
            <a:r>
              <a:rPr lang="en-US" sz="2800" b="1" dirty="0" err="1" smtClean="0">
                <a:solidFill>
                  <a:schemeClr val="tx1"/>
                </a:solidFill>
              </a:rPr>
              <a:t>Frenel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principi</a:t>
            </a:r>
            <a:r>
              <a:rPr lang="en-US" sz="2800" b="1" dirty="0" smtClean="0">
                <a:solidFill>
                  <a:schemeClr val="tx1"/>
                </a:solidFill>
              </a:rPr>
              <a:t>:</a:t>
            </a:r>
            <a:r>
              <a:rPr lang="ru-RU" sz="28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frontı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betinde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jatqan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bárshe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ekilemshi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derekler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salıstırǵanda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kogerent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esaplanadı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r>
              <a:rPr lang="en-US" sz="2400" b="1" dirty="0" err="1" smtClean="0">
                <a:solidFill>
                  <a:schemeClr val="tx1"/>
                </a:solidFill>
              </a:rPr>
              <a:t>Keńisliktiń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qálegen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noqatındaǵı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amplituda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fazası</a:t>
            </a:r>
            <a:r>
              <a:rPr lang="en-US" sz="2400" b="1" dirty="0" smtClean="0">
                <a:solidFill>
                  <a:schemeClr val="tx1"/>
                </a:solidFill>
              </a:rPr>
              <a:t> – </a:t>
            </a:r>
            <a:r>
              <a:rPr lang="en-US" sz="2400" b="1" dirty="0" err="1" smtClean="0">
                <a:solidFill>
                  <a:schemeClr val="tx1"/>
                </a:solidFill>
              </a:rPr>
              <a:t>bul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ekilemshi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derekler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nurlaǵan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interferenciyası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nátiyjesi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esaplanadı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1" y="228600"/>
            <a:ext cx="3771900" cy="3352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190500" y="76200"/>
            <a:ext cx="8763000" cy="6629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tolqınlarınıń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kogerentligi</a:t>
            </a:r>
            <a:endParaRPr lang="en-US" sz="3200" b="1" dirty="0" smtClean="0">
              <a:solidFill>
                <a:prstClr val="black"/>
              </a:solidFill>
            </a:endParaRPr>
          </a:p>
          <a:p>
            <a:pPr algn="ctr"/>
            <a:endParaRPr lang="en-US" sz="32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3200" b="1" dirty="0" err="1" smtClean="0">
                <a:solidFill>
                  <a:prstClr val="black"/>
                </a:solidFill>
              </a:rPr>
              <a:t>Tolqın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frontı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betinde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jatqan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bárshe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ekilemshi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derekler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bir</a:t>
            </a:r>
            <a:r>
              <a:rPr lang="en-US" sz="3200" b="1" dirty="0" smtClean="0">
                <a:solidFill>
                  <a:prstClr val="black"/>
                </a:solidFill>
              </a:rPr>
              <a:t>- </a:t>
            </a:r>
            <a:r>
              <a:rPr lang="en-US" sz="3200" b="1" dirty="0" err="1" smtClean="0">
                <a:solidFill>
                  <a:prstClr val="black"/>
                </a:solidFill>
              </a:rPr>
              <a:t>birine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salıstırǵanda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kogerent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esaplanadı</a:t>
            </a:r>
            <a:r>
              <a:rPr lang="en-US" sz="3200" b="1" dirty="0" smtClean="0">
                <a:solidFill>
                  <a:prstClr val="black"/>
                </a:solidFill>
              </a:rPr>
              <a:t>. </a:t>
            </a:r>
            <a:r>
              <a:rPr lang="en-US" sz="3200" b="1" dirty="0" err="1" smtClean="0">
                <a:solidFill>
                  <a:prstClr val="black"/>
                </a:solidFill>
              </a:rPr>
              <a:t>Keńisliktiń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qálegen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noqatındaǵı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tolqınlar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amplituda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hám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fazası</a:t>
            </a:r>
            <a:r>
              <a:rPr lang="en-US" sz="3200" b="1" dirty="0" smtClean="0">
                <a:solidFill>
                  <a:prstClr val="black"/>
                </a:solidFill>
              </a:rPr>
              <a:t> – </a:t>
            </a:r>
            <a:r>
              <a:rPr lang="en-US" sz="3200" b="1" dirty="0" err="1" smtClean="0">
                <a:solidFill>
                  <a:prstClr val="black"/>
                </a:solidFill>
              </a:rPr>
              <a:t>bul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ekilemshi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derekler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nurlaǵan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tolqınlar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interferenciyası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nátiyjesi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esaplanadı</a:t>
            </a:r>
            <a:r>
              <a:rPr lang="en-US" sz="3200" b="1" dirty="0" smtClean="0">
                <a:solidFill>
                  <a:prstClr val="black"/>
                </a:solidFill>
              </a:rPr>
              <a:t>.</a:t>
            </a:r>
            <a:endParaRPr lang="ru-RU" sz="3200" dirty="0" smtClean="0">
              <a:solidFill>
                <a:prstClr val="black"/>
              </a:solidFill>
            </a:endParaRPr>
          </a:p>
          <a:p>
            <a:pPr algn="ctr"/>
            <a:endParaRPr lang="ru-RU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8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27"/>
  <p:tag name="ISPRING_SCORM_RATE_QUIZZES" val="0"/>
  <p:tag name="ISPRING_SCORM_PASSING_SCORE" val="93.1000000000"/>
  <p:tag name="ISPRING_RESOURCE_PATHS_HASH" val="64684ee99a87c5bd9f8bd233490548e9633c668"/>
  <p:tag name="ISPRING_RESOURCE_PATHS_HASH_2" val="315ae51593c5696ecf218c0109f9fdb95bbe04d"/>
</p:tagLst>
</file>

<file path=ppt/theme/theme1.xml><?xml version="1.0" encoding="utf-8"?>
<a:theme xmlns:a="http://schemas.openxmlformats.org/drawingml/2006/main" name="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3761</TotalTime>
  <Words>1147</Words>
  <Application>Microsoft Office PowerPoint</Application>
  <PresentationFormat>Экран (4:3)</PresentationFormat>
  <Paragraphs>267</Paragraphs>
  <Slides>33</Slides>
  <Notes>31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Office Theme</vt:lpstr>
      <vt:lpstr>Формула</vt:lpstr>
      <vt:lpstr>Уравнение</vt:lpstr>
      <vt:lpstr>Equation</vt:lpstr>
      <vt:lpstr>ЭЛЕКТРОДИНАМИКА</vt:lpstr>
      <vt:lpstr>Optika</vt:lpstr>
      <vt:lpstr>Презентация PowerPoint</vt:lpstr>
      <vt:lpstr>Lеkciya rеjеsi</vt:lpstr>
      <vt:lpstr>Jaqtılıqtıń korpuskulyar-tolqın dualizmi</vt:lpstr>
      <vt:lpstr>Maksvelldiń jaqtılıq tuwralı elektromagnit tolqın teoriyası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Interferenciya maksimumın baqlaw shárti</vt:lpstr>
      <vt:lpstr>Interferenciya minimumın baqlaw shárti</vt:lpstr>
      <vt:lpstr>Презентация PowerPoint</vt:lpstr>
      <vt:lpstr>Презентация PowerPoint</vt:lpstr>
      <vt:lpstr>Juqa plyonkalardaǵı interferenciya</vt:lpstr>
      <vt:lpstr>Teń qalıńlıqlar lentası</vt:lpstr>
      <vt:lpstr>Nyuton saqıynaları</vt:lpstr>
      <vt:lpstr>Презентация PowerPoint</vt:lpstr>
      <vt:lpstr>Презентация PowerPoint</vt:lpstr>
      <vt:lpstr>Презентация PowerPoint</vt:lpstr>
      <vt:lpstr>Interferenciya hádiyselerine mısallar</vt:lpstr>
      <vt:lpstr>ё</vt:lpstr>
      <vt:lpstr>Презентация PowerPoint</vt:lpstr>
      <vt:lpstr>Interferenciya hádiysesiniń qollanılıwı</vt:lpstr>
      <vt:lpstr>PAYDALANÍLǴAN ÁDEBIYAТLAR</vt:lpstr>
      <vt:lpstr>Презентация PowerPoint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</dc:title>
  <dc:creator>Physics</dc:creator>
  <cp:lastModifiedBy>admin</cp:lastModifiedBy>
  <cp:revision>440</cp:revision>
  <dcterms:modified xsi:type="dcterms:W3CDTF">2023-03-12T06:22:02Z</dcterms:modified>
</cp:coreProperties>
</file>